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52" r:id="rId2"/>
    <p:sldId id="257" r:id="rId3"/>
    <p:sldId id="258" r:id="rId4"/>
    <p:sldId id="259" r:id="rId5"/>
    <p:sldId id="275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6" r:id="rId14"/>
    <p:sldId id="307" r:id="rId15"/>
    <p:sldId id="309" r:id="rId16"/>
    <p:sldId id="305" r:id="rId17"/>
    <p:sldId id="310" r:id="rId18"/>
    <p:sldId id="311" r:id="rId19"/>
    <p:sldId id="312" r:id="rId20"/>
    <p:sldId id="313" r:id="rId21"/>
    <p:sldId id="315" r:id="rId22"/>
    <p:sldId id="334" r:id="rId23"/>
    <p:sldId id="339" r:id="rId24"/>
    <p:sldId id="338" r:id="rId25"/>
    <p:sldId id="335" r:id="rId26"/>
    <p:sldId id="341" r:id="rId27"/>
    <p:sldId id="340" r:id="rId28"/>
    <p:sldId id="314" r:id="rId29"/>
    <p:sldId id="342" r:id="rId30"/>
    <p:sldId id="344" r:id="rId31"/>
    <p:sldId id="346" r:id="rId32"/>
    <p:sldId id="347" r:id="rId33"/>
    <p:sldId id="348" r:id="rId34"/>
    <p:sldId id="349" r:id="rId35"/>
    <p:sldId id="350" r:id="rId36"/>
    <p:sldId id="345" r:id="rId37"/>
    <p:sldId id="351" r:id="rId38"/>
    <p:sldId id="33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66CCFF"/>
    <a:srgbClr val="CCFF66"/>
    <a:srgbClr val="408000"/>
    <a:srgbClr val="FF66FF"/>
    <a:srgbClr val="0080FF"/>
    <a:srgbClr val="FF0080"/>
    <a:srgbClr val="FF6666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3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21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3776A-DA42-E343-A9ED-63888332F41D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7550C-BD8F-2341-9359-9BB9FFFD2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28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7550C-BD8F-2341-9359-9BB9FFFD23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28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14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33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52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6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7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39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74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40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kleartextbook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E8F6A-D247-8C49-AB25-315FF59212B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B7954-1FE0-AF45-B5CB-EFA3830EBA3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24">
            <a:hlinkClick r:id="rId13"/>
          </p:cNvPr>
          <p:cNvSpPr/>
          <p:nvPr userDrawn="1"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66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9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Relationship Id="rId9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3.jp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10" Type="http://schemas.openxmlformats.org/officeDocument/2006/relationships/image" Target="../media/image31.wmf"/><Relationship Id="rId4" Type="http://schemas.openxmlformats.org/officeDocument/2006/relationships/image" Target="../media/image20.png"/><Relationship Id="rId9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of-750072_128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9301" y="0"/>
            <a:ext cx="6714700" cy="68580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 cstate="print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0" y="3061298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t"/>
            <a:r>
              <a:rPr lang="en-US" altLang="ko-KR" sz="3300" b="1" dirty="0" smtClean="0">
                <a:latin typeface="Arial Black"/>
                <a:cs typeface="Arial Black"/>
              </a:rPr>
              <a:t>Lesson </a:t>
            </a:r>
            <a:r>
              <a:rPr lang="en-US" altLang="ko-KR" sz="3300" b="1" dirty="0" smtClean="0">
                <a:latin typeface="Arial Black"/>
                <a:cs typeface="Arial Black"/>
              </a:rPr>
              <a:t>5 </a:t>
            </a:r>
            <a:endParaRPr lang="en-US" altLang="ko-KR" sz="3300" b="1" dirty="0" smtClean="0">
              <a:latin typeface="Arial Black"/>
              <a:cs typeface="Arial Black"/>
            </a:endParaRPr>
          </a:p>
          <a:p>
            <a:pPr algn="ctr" fontAlgn="t"/>
            <a:r>
              <a:rPr lang="en-US" altLang="ko-KR" sz="3300" b="1" dirty="0" smtClean="0">
                <a:latin typeface="Arial Black"/>
                <a:cs typeface="Arial Black"/>
              </a:rPr>
              <a:t>At </a:t>
            </a:r>
            <a:r>
              <a:rPr lang="en-US" altLang="ko-KR" sz="3300" b="1" dirty="0" smtClean="0">
                <a:latin typeface="Arial Black"/>
                <a:cs typeface="Arial Black"/>
              </a:rPr>
              <a:t>the Bookstore</a:t>
            </a:r>
          </a:p>
          <a:p>
            <a:pPr algn="ctr" fontAlgn="t"/>
            <a:r>
              <a:rPr lang="ko-KR" altLang="en-US" sz="3300" b="1" dirty="0" smtClean="0">
                <a:latin typeface="Arial Black"/>
                <a:cs typeface="Arial Black"/>
              </a:rPr>
              <a:t>서점에서</a:t>
            </a:r>
            <a:endParaRPr lang="en-US" altLang="ko-KR" sz="3300" b="1" dirty="0" smtClean="0">
              <a:latin typeface="Arial Black"/>
              <a:cs typeface="Arial Black"/>
            </a:endParaRPr>
          </a:p>
          <a:p>
            <a:pPr algn="ctr" fontAlgn="t"/>
            <a:endParaRPr lang="en-US" altLang="ko-KR" sz="3300" b="1" dirty="0" smtClean="0">
              <a:latin typeface="Arial Black"/>
              <a:cs typeface="Arial Black"/>
            </a:endParaRPr>
          </a:p>
          <a:p>
            <a:pPr algn="ctr" fontAlgn="t"/>
            <a:r>
              <a:rPr lang="en-US" altLang="ko-KR" b="1" dirty="0" smtClean="0">
                <a:latin typeface="Arial Black"/>
                <a:cs typeface="Arial Black"/>
              </a:rPr>
              <a:t>Korean Language Skills </a:t>
            </a:r>
            <a:r>
              <a:rPr lang="en-US" altLang="ko-KR" b="1" dirty="0" smtClean="0">
                <a:latin typeface="Arial Black"/>
                <a:cs typeface="Arial Black"/>
              </a:rPr>
              <a:t> </a:t>
            </a:r>
            <a:endParaRPr lang="en-US" altLang="ko-KR" b="1" dirty="0" smtClean="0">
              <a:latin typeface="Arial Black"/>
              <a:cs typeface="Arial Black"/>
            </a:endParaRPr>
          </a:p>
          <a:p>
            <a:pPr algn="ctr" fontAlgn="t"/>
            <a:endParaRPr lang="en-US" altLang="ko-KR" b="1" dirty="0">
              <a:latin typeface="Arial Black"/>
              <a:cs typeface="Arial Black"/>
            </a:endParaRPr>
          </a:p>
          <a:p>
            <a:pPr algn="ctr" fontAlgn="t"/>
            <a:r>
              <a:rPr lang="ko-KR" altLang="en-US" b="1" dirty="0">
                <a:latin typeface="Arial Black"/>
                <a:cs typeface="Arial Black"/>
              </a:rPr>
              <a:t>이원희 선생님 </a:t>
            </a:r>
            <a:endParaRPr lang="en-US" altLang="ko-KR" b="1" dirty="0">
              <a:latin typeface="Arial Black"/>
              <a:cs typeface="Arial Black"/>
            </a:endParaRPr>
          </a:p>
          <a:p>
            <a:pPr algn="ctr" fontAlgn="t"/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Wonhee Lee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00709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370254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locative particles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에</a:t>
                      </a:r>
                      <a:r>
                        <a:rPr lang="ko-KR" altLang="en-US" sz="3000" b="1" dirty="0" smtClean="0"/>
                        <a:t> </a:t>
                      </a:r>
                      <a:r>
                        <a:rPr lang="en-US" altLang="ko-KR" sz="3000" b="1" dirty="0" smtClean="0"/>
                        <a:t>and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에서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522914" y="1512588"/>
            <a:ext cx="5117092" cy="597566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2322" y="1580538"/>
            <a:ext cx="4865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8000"/>
                </a:solidFill>
                <a:ea typeface="나눔고딕"/>
                <a:cs typeface="나눔고딕"/>
              </a:rPr>
              <a:t>1. </a:t>
            </a:r>
            <a:r>
              <a:rPr lang="ko-KR" altLang="en-US" sz="2400" dirty="0">
                <a:solidFill>
                  <a:srgbClr val="008000"/>
                </a:solidFill>
                <a:ea typeface="나눔고딕"/>
                <a:cs typeface="나눔고딕"/>
              </a:rPr>
              <a:t>에</a:t>
            </a:r>
            <a:r>
              <a:rPr lang="en-US" altLang="ko-KR" sz="2400" dirty="0">
                <a:solidFill>
                  <a:srgbClr val="008000"/>
                </a:solidFill>
                <a:ea typeface="나눔고딕"/>
                <a:cs typeface="나눔고딕"/>
              </a:rPr>
              <a:t>: in, on, at (location of existence</a:t>
            </a:r>
            <a:r>
              <a:rPr lang="en-US" altLang="ko-KR" sz="2400" dirty="0" smtClean="0">
                <a:solidFill>
                  <a:srgbClr val="008000"/>
                </a:solidFill>
                <a:ea typeface="나눔고딕"/>
                <a:cs typeface="나눔고딕"/>
              </a:rPr>
              <a:t>)</a:t>
            </a:r>
            <a:endParaRPr lang="en-US" altLang="ko-KR" sz="2400" dirty="0">
              <a:solidFill>
                <a:srgbClr val="008000"/>
              </a:solidFill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2914" y="3233598"/>
            <a:ext cx="5117092" cy="59756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22914" y="5007622"/>
            <a:ext cx="5117092" cy="597566"/>
          </a:xfrm>
          <a:prstGeom prst="roundRect">
            <a:avLst/>
          </a:prstGeom>
          <a:solidFill>
            <a:srgbClr val="FCD5B5"/>
          </a:solidFill>
          <a:ln>
            <a:solidFill>
              <a:srgbClr val="FCD5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2322" y="3313477"/>
            <a:ext cx="3533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ea typeface="나눔고딕"/>
                <a:cs typeface="나눔고딕"/>
              </a:rPr>
              <a:t>2. </a:t>
            </a:r>
            <a:r>
              <a:rPr lang="ko-KR" altLang="en-US" sz="2400" dirty="0">
                <a:solidFill>
                  <a:srgbClr val="0000FF"/>
                </a:solidFill>
                <a:ea typeface="나눔고딕"/>
                <a:cs typeface="나눔고딕"/>
              </a:rPr>
              <a:t>에</a:t>
            </a:r>
            <a:r>
              <a:rPr lang="en-US" altLang="ko-KR" sz="2400" dirty="0">
                <a:solidFill>
                  <a:srgbClr val="0000FF"/>
                </a:solidFill>
                <a:ea typeface="나눔고딕"/>
                <a:cs typeface="나눔고딕"/>
              </a:rPr>
              <a:t>: to (destination, goal</a:t>
            </a:r>
            <a:r>
              <a:rPr lang="en-US" altLang="ko-KR" sz="2400" dirty="0" smtClean="0">
                <a:solidFill>
                  <a:srgbClr val="0000FF"/>
                </a:solidFill>
                <a:ea typeface="나눔고딕"/>
                <a:cs typeface="나눔고딕"/>
              </a:rPr>
              <a:t>)</a:t>
            </a:r>
            <a:endParaRPr lang="en-US" altLang="ko-KR" sz="2400" dirty="0">
              <a:solidFill>
                <a:srgbClr val="0000FF"/>
              </a:solidFill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2322" y="5068827"/>
            <a:ext cx="4278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0080"/>
                </a:solidFill>
                <a:ea typeface="나눔고딕"/>
                <a:cs typeface="나눔고딕"/>
              </a:rPr>
              <a:t>3. </a:t>
            </a:r>
            <a:r>
              <a:rPr lang="ko-KR" altLang="en-US" sz="2400" dirty="0">
                <a:solidFill>
                  <a:srgbClr val="FF0080"/>
                </a:solidFill>
                <a:ea typeface="나눔고딕"/>
                <a:cs typeface="나눔고딕"/>
              </a:rPr>
              <a:t>에서</a:t>
            </a:r>
            <a:r>
              <a:rPr lang="en-US" altLang="ko-KR" sz="2400" dirty="0">
                <a:solidFill>
                  <a:srgbClr val="FF0080"/>
                </a:solidFill>
                <a:ea typeface="나눔고딕"/>
                <a:cs typeface="나눔고딕"/>
              </a:rPr>
              <a:t>: in, at (location of </a:t>
            </a:r>
            <a:r>
              <a:rPr lang="en-US" altLang="ko-KR" sz="2400" dirty="0" smtClean="0">
                <a:solidFill>
                  <a:srgbClr val="FF0080"/>
                </a:solidFill>
                <a:ea typeface="나눔고딕"/>
                <a:cs typeface="나눔고딕"/>
              </a:rPr>
              <a:t>action)</a:t>
            </a:r>
            <a:endParaRPr lang="en-US" sz="2400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952500" y="2168828"/>
            <a:ext cx="4268551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514350" indent="-514350" eaLnBrk="1" latinLnBrk="1" hangingPunct="1">
              <a:spcBef>
                <a:spcPct val="50000"/>
              </a:spcBef>
            </a:pPr>
            <a:r>
              <a:rPr lang="en-US" altLang="ko-KR" sz="2200" dirty="0">
                <a:ea typeface="나눔고딕"/>
                <a:cs typeface="나눔고딕"/>
              </a:rPr>
              <a:t>A: </a:t>
            </a:r>
            <a:r>
              <a:rPr lang="ko-KR" altLang="en-US" sz="2200" dirty="0">
                <a:ea typeface="나눔고딕"/>
                <a:cs typeface="나눔고딕"/>
              </a:rPr>
              <a:t>학교 식당이 어디</a:t>
            </a:r>
            <a:r>
              <a:rPr lang="ko-KR" altLang="en-US" sz="2200" dirty="0">
                <a:solidFill>
                  <a:srgbClr val="008000"/>
                </a:solidFill>
                <a:ea typeface="나눔고딕"/>
                <a:cs typeface="나눔고딕"/>
              </a:rPr>
              <a:t>에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ko-KR" altLang="en-US" sz="2200" dirty="0">
                <a:solidFill>
                  <a:srgbClr val="FF66FF"/>
                </a:solidFill>
                <a:ea typeface="나눔고딕"/>
                <a:cs typeface="나눔고딕"/>
              </a:rPr>
              <a:t>있어요</a:t>
            </a:r>
            <a:r>
              <a:rPr lang="en-US" altLang="ko-KR" sz="2200" dirty="0">
                <a:ea typeface="나눔고딕"/>
                <a:cs typeface="나눔고딕"/>
              </a:rPr>
              <a:t>? (L2)</a:t>
            </a:r>
          </a:p>
          <a:p>
            <a:pPr marL="514350" indent="-514350" eaLnBrk="1" latinLnBrk="1" hangingPunct="1">
              <a:spcBef>
                <a:spcPct val="50000"/>
              </a:spcBef>
            </a:pPr>
            <a:r>
              <a:rPr lang="en-US" altLang="ko-KR" sz="2200" dirty="0">
                <a:ea typeface="나눔고딕"/>
                <a:cs typeface="나눔고딕"/>
              </a:rPr>
              <a:t>B: </a:t>
            </a:r>
            <a:r>
              <a:rPr lang="ko-KR" altLang="en-US" sz="2200" dirty="0">
                <a:ea typeface="나눔고딕"/>
                <a:cs typeface="나눔고딕"/>
              </a:rPr>
              <a:t>유니온 빌딩</a:t>
            </a:r>
            <a:r>
              <a:rPr lang="ko-KR" altLang="en-US" sz="2200" dirty="0">
                <a:solidFill>
                  <a:srgbClr val="008000"/>
                </a:solidFill>
                <a:ea typeface="나눔고딕"/>
                <a:cs typeface="나눔고딕"/>
              </a:rPr>
              <a:t>에</a:t>
            </a:r>
            <a:r>
              <a:rPr lang="ko-KR" altLang="en-US" sz="2200" dirty="0">
                <a:solidFill>
                  <a:srgbClr val="FF0000"/>
                </a:solidFill>
                <a:ea typeface="나눔고딕"/>
                <a:cs typeface="나눔고딕"/>
              </a:rPr>
              <a:t> </a:t>
            </a:r>
            <a:r>
              <a:rPr lang="ko-KR" altLang="en-US" sz="2200" dirty="0">
                <a:solidFill>
                  <a:srgbClr val="FF66FF"/>
                </a:solidFill>
                <a:ea typeface="나눔고딕"/>
                <a:cs typeface="나눔고딕"/>
              </a:rPr>
              <a:t>있어요</a:t>
            </a:r>
            <a:r>
              <a:rPr lang="en-US" altLang="ko-KR" sz="2200" dirty="0">
                <a:solidFill>
                  <a:srgbClr val="000000"/>
                </a:solidFill>
                <a:ea typeface="나눔고딕"/>
                <a:cs typeface="나눔고딕"/>
              </a:rPr>
              <a:t>. </a:t>
            </a:r>
            <a:endParaRPr lang="ko-KR" altLang="en-US" sz="22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955675" y="3958138"/>
            <a:ext cx="5666985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514350" indent="-514350" eaLnBrk="1" latinLnBrk="1" hangingPunct="1">
              <a:spcBef>
                <a:spcPct val="50000"/>
              </a:spcBef>
            </a:pPr>
            <a:r>
              <a:rPr lang="en-US" altLang="ko-KR" sz="2200" dirty="0">
                <a:ea typeface="나눔고딕"/>
                <a:cs typeface="나눔고딕"/>
              </a:rPr>
              <a:t>A: </a:t>
            </a:r>
            <a:r>
              <a:rPr lang="ko-KR" altLang="en-US" sz="2200" dirty="0">
                <a:ea typeface="나눔고딕"/>
                <a:cs typeface="나눔고딕"/>
              </a:rPr>
              <a:t>어디</a:t>
            </a:r>
            <a:r>
              <a:rPr lang="ko-KR" altLang="en-US" sz="2200" dirty="0">
                <a:solidFill>
                  <a:srgbClr val="0000FF"/>
                </a:solidFill>
                <a:ea typeface="나눔고딕"/>
                <a:cs typeface="나눔고딕"/>
              </a:rPr>
              <a:t>에</a:t>
            </a:r>
            <a:r>
              <a:rPr lang="ko-KR" altLang="en-US" sz="2200" dirty="0">
                <a:solidFill>
                  <a:srgbClr val="006600"/>
                </a:solidFill>
                <a:ea typeface="나눔고딕"/>
                <a:cs typeface="나눔고딕"/>
              </a:rPr>
              <a:t> </a:t>
            </a:r>
            <a:r>
              <a:rPr lang="ko-KR" altLang="en-US" sz="2200" dirty="0">
                <a:solidFill>
                  <a:srgbClr val="FF66FF"/>
                </a:solidFill>
                <a:ea typeface="나눔고딕"/>
                <a:cs typeface="나눔고딕"/>
              </a:rPr>
              <a:t>가세요</a:t>
            </a:r>
            <a:r>
              <a:rPr lang="en-US" altLang="ko-KR" sz="2200" dirty="0">
                <a:ea typeface="나눔고딕"/>
                <a:cs typeface="나눔고딕"/>
              </a:rPr>
              <a:t>? </a:t>
            </a:r>
          </a:p>
          <a:p>
            <a:pPr marL="514350" indent="-514350" eaLnBrk="1" latinLnBrk="1" hangingPunct="1">
              <a:spcBef>
                <a:spcPct val="50000"/>
              </a:spcBef>
            </a:pPr>
            <a:r>
              <a:rPr lang="en-US" altLang="ko-KR" sz="2200" dirty="0">
                <a:ea typeface="나눔고딕"/>
                <a:cs typeface="나눔고딕"/>
              </a:rPr>
              <a:t>B: </a:t>
            </a:r>
            <a:r>
              <a:rPr lang="ko-KR" altLang="en-US" sz="2200" dirty="0">
                <a:ea typeface="나눔고딕"/>
                <a:cs typeface="나눔고딕"/>
              </a:rPr>
              <a:t>학교</a:t>
            </a:r>
            <a:r>
              <a:rPr lang="ko-KR" altLang="en-US" sz="2200" dirty="0">
                <a:solidFill>
                  <a:srgbClr val="0000FF"/>
                </a:solidFill>
                <a:ea typeface="나눔고딕"/>
                <a:cs typeface="나눔고딕"/>
              </a:rPr>
              <a:t>에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ko-KR" altLang="en-US" sz="2200" dirty="0">
                <a:solidFill>
                  <a:srgbClr val="FF66FF"/>
                </a:solidFill>
                <a:ea typeface="나눔고딕"/>
                <a:cs typeface="나눔고딕"/>
              </a:rPr>
              <a:t>가요</a:t>
            </a:r>
            <a:r>
              <a:rPr lang="en-US" altLang="ko-KR" sz="2200" dirty="0">
                <a:ea typeface="나눔고딕"/>
                <a:cs typeface="나눔고딕"/>
              </a:rPr>
              <a:t>.  </a:t>
            </a:r>
            <a:r>
              <a:rPr lang="en-US" altLang="ko-KR" sz="2200" dirty="0" smtClean="0">
                <a:ea typeface="나눔고딕"/>
                <a:cs typeface="나눔고딕"/>
              </a:rPr>
              <a:t>[</a:t>
            </a:r>
            <a:r>
              <a:rPr lang="en-US" altLang="ko-KR" sz="2200" dirty="0" smtClean="0">
                <a:solidFill>
                  <a:srgbClr val="0000FF"/>
                </a:solidFill>
                <a:ea typeface="나눔고딕"/>
                <a:cs typeface="나눔고딕"/>
              </a:rPr>
              <a:t>Used </a:t>
            </a:r>
            <a:r>
              <a:rPr lang="en-US" altLang="ko-KR" sz="2200" dirty="0">
                <a:solidFill>
                  <a:srgbClr val="0000FF"/>
                </a:solidFill>
                <a:ea typeface="나눔고딕"/>
                <a:cs typeface="나눔고딕"/>
              </a:rPr>
              <a:t>often with ~</a:t>
            </a:r>
            <a:r>
              <a:rPr lang="ko-KR" altLang="en-US" sz="2200" dirty="0" smtClean="0">
                <a:solidFill>
                  <a:srgbClr val="0000FF"/>
                </a:solidFill>
                <a:ea typeface="나눔고딕"/>
                <a:cs typeface="나눔고딕"/>
              </a:rPr>
              <a:t>와요 </a:t>
            </a:r>
            <a:r>
              <a:rPr lang="en-US" altLang="ko-KR" sz="2200" dirty="0" smtClean="0">
                <a:solidFill>
                  <a:srgbClr val="0000FF"/>
                </a:solidFill>
                <a:ea typeface="나눔고딕"/>
                <a:cs typeface="나눔고딕"/>
              </a:rPr>
              <a:t>&amp;</a:t>
            </a:r>
            <a:r>
              <a:rPr lang="ko-KR" altLang="en-US" sz="2200" dirty="0" smtClean="0">
                <a:solidFill>
                  <a:srgbClr val="0000FF"/>
                </a:solidFill>
                <a:ea typeface="나눔고딕"/>
                <a:cs typeface="나눔고딕"/>
              </a:rPr>
              <a:t> 가요</a:t>
            </a:r>
            <a:r>
              <a:rPr lang="ko-KR" altLang="ko-KR" sz="2200" dirty="0">
                <a:solidFill>
                  <a:srgbClr val="0000FF"/>
                </a:solidFill>
                <a:ea typeface="나눔고딕"/>
                <a:cs typeface="나눔고딕"/>
              </a:rPr>
              <a:t>]</a:t>
            </a:r>
            <a:r>
              <a:rPr lang="en-US" altLang="ko-KR" sz="2200" dirty="0" smtClean="0">
                <a:solidFill>
                  <a:srgbClr val="0000FF"/>
                </a:solidFill>
                <a:ea typeface="나눔고딕"/>
                <a:cs typeface="나눔고딕"/>
              </a:rPr>
              <a:t>  </a:t>
            </a:r>
            <a:endParaRPr lang="ko-KR" altLang="en-US" sz="2200" dirty="0">
              <a:solidFill>
                <a:srgbClr val="0000FF"/>
              </a:solidFill>
              <a:ea typeface="나눔고딕"/>
              <a:cs typeface="나눔고딕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90588" y="5687412"/>
            <a:ext cx="4496588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 eaLnBrk="1" latinLnBrk="1" hangingPunct="1">
              <a:spcBef>
                <a:spcPct val="50000"/>
              </a:spcBef>
            </a:pPr>
            <a:r>
              <a:rPr lang="en-US" altLang="ko-KR" sz="2200" dirty="0">
                <a:ea typeface="나눔고딕"/>
                <a:cs typeface="나눔고딕"/>
              </a:rPr>
              <a:t>A: </a:t>
            </a:r>
            <a:r>
              <a:rPr lang="ko-KR" altLang="en-US" sz="2200" dirty="0">
                <a:ea typeface="나눔고딕"/>
                <a:cs typeface="나눔고딕"/>
              </a:rPr>
              <a:t>마크가 </a:t>
            </a:r>
            <a:r>
              <a:rPr lang="ko-KR" altLang="en-US" sz="2200" dirty="0">
                <a:solidFill>
                  <a:srgbClr val="FF0080"/>
                </a:solidFill>
                <a:ea typeface="나눔고딕"/>
                <a:cs typeface="나눔고딕"/>
              </a:rPr>
              <a:t>어디</a:t>
            </a:r>
            <a:r>
              <a:rPr lang="en-US" altLang="ko-KR" sz="2200" dirty="0">
                <a:solidFill>
                  <a:srgbClr val="FF0080"/>
                </a:solidFill>
                <a:ea typeface="나눔고딕"/>
                <a:cs typeface="나눔고딕"/>
              </a:rPr>
              <a:t>(</a:t>
            </a:r>
            <a:r>
              <a:rPr lang="ko-KR" altLang="en-US" sz="2200" dirty="0">
                <a:solidFill>
                  <a:srgbClr val="FF0080"/>
                </a:solidFill>
                <a:ea typeface="나눔고딕"/>
                <a:cs typeface="나눔고딕"/>
              </a:rPr>
              <a:t>에</a:t>
            </a:r>
            <a:r>
              <a:rPr lang="en-US" altLang="ko-KR" sz="2200" dirty="0">
                <a:solidFill>
                  <a:srgbClr val="FF0080"/>
                </a:solidFill>
                <a:ea typeface="나눔고딕"/>
                <a:cs typeface="나눔고딕"/>
              </a:rPr>
              <a:t>)</a:t>
            </a:r>
            <a:r>
              <a:rPr lang="ko-KR" altLang="en-US" sz="2200" dirty="0">
                <a:solidFill>
                  <a:srgbClr val="FF0080"/>
                </a:solidFill>
                <a:ea typeface="나눔고딕"/>
                <a:cs typeface="나눔고딕"/>
              </a:rPr>
              <a:t>서</a:t>
            </a:r>
            <a:r>
              <a:rPr lang="ko-KR" altLang="en-US" sz="2200" dirty="0">
                <a:ea typeface="나눔고딕"/>
                <a:cs typeface="나눔고딕"/>
              </a:rPr>
              <a:t> 아침을 </a:t>
            </a:r>
            <a:r>
              <a:rPr lang="ko-KR" altLang="en-US" sz="2200" dirty="0">
                <a:solidFill>
                  <a:srgbClr val="FF66FF"/>
                </a:solidFill>
                <a:ea typeface="나눔고딕"/>
                <a:cs typeface="나눔고딕"/>
              </a:rPr>
              <a:t>먹어요</a:t>
            </a:r>
            <a:r>
              <a:rPr lang="ko-KR" altLang="en-US" sz="2200" dirty="0">
                <a:ea typeface="나눔고딕"/>
                <a:cs typeface="나눔고딕"/>
              </a:rPr>
              <a:t>?</a:t>
            </a:r>
            <a:endParaRPr lang="en-US" altLang="ko-KR" sz="2200" dirty="0">
              <a:ea typeface="나눔고딕"/>
              <a:cs typeface="나눔고딕"/>
            </a:endParaRPr>
          </a:p>
          <a:p>
            <a:pPr marL="342900" indent="-342900" eaLnBrk="1" latinLnBrk="1" hangingPunct="1">
              <a:spcBef>
                <a:spcPct val="50000"/>
              </a:spcBef>
            </a:pPr>
            <a:r>
              <a:rPr lang="en-US" altLang="ko-KR" sz="2200" dirty="0">
                <a:ea typeface="나눔고딕"/>
                <a:cs typeface="나눔고딕"/>
              </a:rPr>
              <a:t>B: </a:t>
            </a:r>
            <a:r>
              <a:rPr lang="ko-KR" altLang="en-US" sz="2200" dirty="0">
                <a:ea typeface="나눔고딕"/>
                <a:cs typeface="나눔고딕"/>
              </a:rPr>
              <a:t>식당</a:t>
            </a:r>
            <a:r>
              <a:rPr lang="ko-KR" altLang="en-US" sz="2200" dirty="0">
                <a:solidFill>
                  <a:srgbClr val="FF0080"/>
                </a:solidFill>
                <a:ea typeface="나눔고딕"/>
                <a:cs typeface="나눔고딕"/>
              </a:rPr>
              <a:t>에서</a:t>
            </a:r>
            <a:r>
              <a:rPr lang="ko-KR" altLang="en-US" sz="2200" dirty="0">
                <a:ea typeface="나눔고딕"/>
                <a:cs typeface="나눔고딕"/>
              </a:rPr>
              <a:t> 아침을 </a:t>
            </a:r>
            <a:r>
              <a:rPr lang="ko-KR" altLang="en-US" sz="2200" dirty="0">
                <a:solidFill>
                  <a:srgbClr val="FF66FF"/>
                </a:solidFill>
                <a:ea typeface="나눔고딕"/>
                <a:cs typeface="나눔고딕"/>
              </a:rPr>
              <a:t>먹어요</a:t>
            </a:r>
            <a:r>
              <a:rPr lang="en-US" altLang="ko-KR" sz="2200" dirty="0">
                <a:ea typeface="나눔고딕"/>
                <a:cs typeface="나눔고딕"/>
              </a:rPr>
              <a:t>. </a:t>
            </a:r>
            <a:endParaRPr lang="ko-KR" altLang="en-US" sz="2200" dirty="0">
              <a:ea typeface="나눔고딕"/>
              <a:cs typeface="나눔고딕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60538" y="1512588"/>
            <a:ext cx="2168136" cy="597566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02553" y="1592467"/>
            <a:ext cx="1932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static location</a:t>
            </a:r>
            <a:endParaRPr lang="en-US" sz="2400" dirty="0"/>
          </a:p>
        </p:txBody>
      </p:sp>
      <p:sp>
        <p:nvSpPr>
          <p:cNvPr id="24" name="Rounded Rectangle 23"/>
          <p:cNvSpPr/>
          <p:nvPr/>
        </p:nvSpPr>
        <p:spPr>
          <a:xfrm>
            <a:off x="6760537" y="3233598"/>
            <a:ext cx="2205489" cy="597566"/>
          </a:xfrm>
          <a:prstGeom prst="roundRect">
            <a:avLst/>
          </a:prstGeom>
          <a:solidFill>
            <a:srgbClr val="B9CDE5"/>
          </a:solidFill>
          <a:ln>
            <a:solidFill>
              <a:srgbClr val="B9CDE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73202" y="3294803"/>
            <a:ext cx="2240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destination/goal</a:t>
            </a:r>
            <a:endParaRPr lang="en-US" sz="2400" dirty="0"/>
          </a:p>
        </p:txBody>
      </p:sp>
      <p:sp>
        <p:nvSpPr>
          <p:cNvPr id="26" name="Rounded Rectangle 25"/>
          <p:cNvSpPr/>
          <p:nvPr/>
        </p:nvSpPr>
        <p:spPr>
          <a:xfrm>
            <a:off x="6760537" y="5007622"/>
            <a:ext cx="2168136" cy="597566"/>
          </a:xfrm>
          <a:prstGeom prst="roundRect">
            <a:avLst/>
          </a:prstGeom>
          <a:solidFill>
            <a:srgbClr val="FCD5B5"/>
          </a:solidFill>
          <a:ln>
            <a:solidFill>
              <a:srgbClr val="FCD5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698498" y="5068827"/>
            <a:ext cx="2317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location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319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3" grpId="0" animBg="1"/>
      <p:bldP spid="14" grpId="0" animBg="1"/>
      <p:bldP spid="8" grpId="0"/>
      <p:bldP spid="9" grpId="0"/>
      <p:bldP spid="19" grpId="0"/>
      <p:bldP spid="20" grpId="0"/>
      <p:bldP spid="21" grpId="0"/>
      <p:bldP spid="22" grpId="0" animBg="1"/>
      <p:bldP spid="12" grpId="0"/>
      <p:bldP spid="24" grpId="0" animBg="1"/>
      <p:bldP spid="25" grpId="0"/>
      <p:bldP spid="26" grpId="0" animBg="1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278725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locative particles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에</a:t>
                      </a:r>
                      <a:r>
                        <a:rPr lang="ko-KR" altLang="en-US" sz="3000" b="1" dirty="0" smtClean="0"/>
                        <a:t> </a:t>
                      </a:r>
                      <a:r>
                        <a:rPr lang="en-US" altLang="ko-KR" sz="3000" b="1" dirty="0" smtClean="0"/>
                        <a:t>and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에서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64310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624631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Fill in the blanks with appropriate particles </a:t>
            </a:r>
            <a:r>
              <a:rPr lang="ko-KR" altLang="en-US" sz="2400" dirty="0" smtClean="0">
                <a:ea typeface="나눔고딕"/>
                <a:cs typeface="나눔고딕"/>
              </a:rPr>
              <a:t>에 </a:t>
            </a:r>
            <a:r>
              <a:rPr lang="en-US" altLang="ko-KR" sz="2400" dirty="0" smtClean="0">
                <a:ea typeface="나눔고딕"/>
                <a:cs typeface="나눔고딕"/>
              </a:rPr>
              <a:t>and </a:t>
            </a:r>
            <a:r>
              <a:rPr lang="ko-KR" altLang="en-US" sz="2400" dirty="0" smtClean="0">
                <a:ea typeface="나눔고딕"/>
                <a:cs typeface="나눔고딕"/>
              </a:rPr>
              <a:t>에서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263650" y="2678113"/>
            <a:ext cx="6689725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  <a:buFontTx/>
              <a:buAutoNum type="arabicPeriod"/>
            </a:pPr>
            <a:r>
              <a:rPr lang="ko-KR" altLang="en-US" sz="2800" dirty="0">
                <a:latin typeface="+mn-lt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latin typeface="+mn-lt"/>
                <a:ea typeface="나눔고딕"/>
                <a:cs typeface="나눔고딕"/>
              </a:rPr>
              <a:t>마크가  커피숍____  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공부해요.</a:t>
            </a:r>
          </a:p>
          <a:p>
            <a:pPr eaLnBrk="1" latinLnBrk="1" hangingPunct="1">
              <a:spcBef>
                <a:spcPct val="50000"/>
              </a:spcBef>
              <a:buFontTx/>
              <a:buAutoNum type="arabicPeriod"/>
            </a:pPr>
            <a:r>
              <a:rPr lang="ko-KR" altLang="en-US" sz="2800" dirty="0" smtClean="0">
                <a:latin typeface="+mn-lt"/>
                <a:ea typeface="나눔고딕"/>
                <a:cs typeface="나눔고딕"/>
              </a:rPr>
              <a:t> 유미가  서점____  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가요.</a:t>
            </a:r>
          </a:p>
          <a:p>
            <a:pPr eaLnBrk="1" latinLnBrk="1" hangingPunct="1">
              <a:spcBef>
                <a:spcPct val="50000"/>
              </a:spcBef>
              <a:buFontTx/>
              <a:buAutoNum type="arabicPeriod"/>
            </a:pPr>
            <a:r>
              <a:rPr lang="ko-KR" altLang="en-US" sz="2800" dirty="0" smtClean="0">
                <a:latin typeface="+mn-lt"/>
                <a:ea typeface="나눔고딕"/>
                <a:cs typeface="나눔고딕"/>
              </a:rPr>
              <a:t> 리사가  도서관____  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있어요.</a:t>
            </a:r>
          </a:p>
          <a:p>
            <a:pPr eaLnBrk="1" latinLnBrk="1" hangingPunct="1">
              <a:spcBef>
                <a:spcPct val="50000"/>
              </a:spcBef>
              <a:buFontTx/>
              <a:buAutoNum type="arabicPeriod"/>
            </a:pPr>
            <a:r>
              <a:rPr lang="ko-KR" altLang="en-US" sz="2800" dirty="0" smtClean="0">
                <a:latin typeface="+mn-lt"/>
                <a:ea typeface="나눔고딕"/>
                <a:cs typeface="나눔고딕"/>
              </a:rPr>
              <a:t> 소피아가  백화점____  쇼핑해요.</a:t>
            </a:r>
            <a:endParaRPr lang="en-US" altLang="ko-KR" sz="2800" dirty="0" smtClean="0">
              <a:latin typeface="+mn-lt"/>
              <a:ea typeface="나눔고딕"/>
              <a:cs typeface="나눔고딕"/>
            </a:endParaRPr>
          </a:p>
          <a:p>
            <a:pPr latinLnBrk="1">
              <a:spcBef>
                <a:spcPct val="50000"/>
              </a:spcBef>
              <a:buFontTx/>
              <a:buAutoNum type="arabicPeriod"/>
            </a:pPr>
            <a:r>
              <a:rPr lang="ko-KR" altLang="en-US" sz="2800" dirty="0">
                <a:latin typeface="+mn-lt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latin typeface="+mn-lt"/>
                <a:ea typeface="나눔고딕"/>
                <a:cs typeface="나눔고딕"/>
              </a:rPr>
              <a:t>제니가  캠퍼스____  친구를 만나요</a:t>
            </a:r>
            <a:r>
              <a:rPr lang="en-US" altLang="ko-KR" sz="2800" dirty="0" smtClean="0">
                <a:latin typeface="+mn-lt"/>
                <a:ea typeface="나눔고딕"/>
                <a:cs typeface="나눔고딕"/>
              </a:rPr>
              <a:t>.</a:t>
            </a:r>
          </a:p>
          <a:p>
            <a:pPr latinLnBrk="1">
              <a:spcBef>
                <a:spcPct val="50000"/>
              </a:spcBef>
              <a:buFontTx/>
              <a:buAutoNum type="arabicPeriod"/>
            </a:pPr>
            <a:r>
              <a:rPr lang="ko-KR" altLang="en-US" sz="2800" dirty="0" smtClean="0">
                <a:latin typeface="+mn-lt"/>
                <a:ea typeface="나눔고딕"/>
                <a:cs typeface="나눔고딕"/>
              </a:rPr>
              <a:t> 부모님이  일본____  계세요</a:t>
            </a:r>
            <a:r>
              <a:rPr lang="en-US" altLang="ko-KR" sz="2800" dirty="0" smtClean="0">
                <a:latin typeface="+mn-lt"/>
                <a:ea typeface="나눔고딕"/>
                <a:cs typeface="나눔고딕"/>
              </a:rPr>
              <a:t>.</a:t>
            </a:r>
            <a:endParaRPr lang="ko-KR" altLang="en-US" sz="2800" dirty="0">
              <a:latin typeface="+mn-lt"/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9208" y="2678113"/>
            <a:ext cx="8597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에서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23409" y="3308294"/>
            <a:ext cx="85971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2800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    </a:t>
            </a:r>
            <a:endParaRPr lang="en-US" sz="28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77884" y="3952934"/>
            <a:ext cx="85971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2800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    </a:t>
            </a:r>
            <a:endParaRPr lang="en-US" sz="28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4360" y="4588198"/>
            <a:ext cx="8597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에서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0848" y="5223462"/>
            <a:ext cx="8597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에서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77884" y="5878786"/>
            <a:ext cx="85971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2800" dirty="0" smtClean="0">
                <a:solidFill>
                  <a:schemeClr val="bg1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    </a:t>
            </a:r>
            <a:endParaRPr lang="en-US" sz="28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597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278725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locative particles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에</a:t>
                      </a:r>
                      <a:r>
                        <a:rPr lang="ko-KR" altLang="en-US" sz="3000" b="1" dirty="0" smtClean="0"/>
                        <a:t> </a:t>
                      </a:r>
                      <a:r>
                        <a:rPr lang="en-US" altLang="ko-KR" sz="3000" b="1" dirty="0" smtClean="0"/>
                        <a:t>and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에서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64310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624631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Look at the pictures and say what each person is doing where.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2" name="Picture 1" descr="kongpwuhata 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99" y="2521724"/>
            <a:ext cx="3417620" cy="2954032"/>
          </a:xfrm>
          <a:prstGeom prst="rect">
            <a:avLst/>
          </a:prstGeom>
        </p:spPr>
      </p:pic>
      <p:pic>
        <p:nvPicPr>
          <p:cNvPr id="6" name="Picture 5" descr="syophing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52" y="2573338"/>
            <a:ext cx="3842549" cy="30475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3313" y="5807592"/>
            <a:ext cx="2756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방</a:t>
            </a:r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23685" y="5807592"/>
            <a:ext cx="343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백화점</a:t>
            </a:r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쇼핑해요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05979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586915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locative particles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에</a:t>
                      </a:r>
                      <a:r>
                        <a:rPr lang="ko-KR" altLang="en-US" sz="3000" b="1" dirty="0" smtClean="0"/>
                        <a:t> </a:t>
                      </a:r>
                      <a:r>
                        <a:rPr lang="en-US" altLang="ko-KR" sz="3000" b="1" dirty="0" smtClean="0"/>
                        <a:t>and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에서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64310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624631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Look at the pictures and say what each person is doing where.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93" y="2521724"/>
            <a:ext cx="2954032" cy="2954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52" y="2822640"/>
            <a:ext cx="3842549" cy="2548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588" y="5452612"/>
            <a:ext cx="4207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커피숍</a:t>
            </a:r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친구를 만나요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33355" y="5714222"/>
            <a:ext cx="1744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집</a:t>
            </a:r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588" y="6016188"/>
            <a:ext cx="4207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커피숍</a:t>
            </a:r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커피를 마셔요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70841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898678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locative particles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에</a:t>
                      </a:r>
                      <a:r>
                        <a:rPr lang="ko-KR" altLang="en-US" sz="3000" b="1" dirty="0" smtClean="0"/>
                        <a:t> </a:t>
                      </a:r>
                      <a:r>
                        <a:rPr lang="en-US" altLang="ko-KR" sz="3000" b="1" dirty="0" smtClean="0"/>
                        <a:t>and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에서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64310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624631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Look at the pictures and say what each person is doing where.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03" y="2521724"/>
            <a:ext cx="3114212" cy="2954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852" y="2753459"/>
            <a:ext cx="3842549" cy="2687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342" y="5807592"/>
            <a:ext cx="4544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학교</a:t>
            </a:r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한국어를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4679" y="5807592"/>
            <a:ext cx="2081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나눔고딕"/>
                <a:ea typeface="나눔고딕"/>
                <a:cs typeface="나눔고딕"/>
              </a:rPr>
              <a:t>방</a:t>
            </a:r>
            <a:r>
              <a:rPr lang="ko-KR" altLang="en-US" sz="2800" b="1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2800" smtClean="0">
                <a:latin typeface="나눔고딕"/>
                <a:ea typeface="나눔고딕"/>
                <a:cs typeface="나눔고딕"/>
              </a:rPr>
              <a:t> 있어요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632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969662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연습</a:t>
                      </a:r>
                      <a:endParaRPr lang="en-US" sz="2400" b="0" dirty="0">
                        <a:solidFill>
                          <a:srgbClr val="7F7F7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239" y="1989639"/>
            <a:ext cx="8142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(Write about what you are doing today.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 sure to include the location for each activity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five classmates what they are doing today.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7" y="476547"/>
            <a:ext cx="571672" cy="571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4533" y="155051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친구들이 오늘 어디서 무엇을 하는지 묻고 대답해 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kaluchit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01" y="3841228"/>
            <a:ext cx="2557083" cy="2557083"/>
          </a:xfrm>
          <a:prstGeom prst="rect">
            <a:avLst/>
          </a:prstGeom>
        </p:spPr>
      </p:pic>
      <p:pic>
        <p:nvPicPr>
          <p:cNvPr id="11" name="Picture 10" descr="kongpwu 1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68" y="2941798"/>
            <a:ext cx="2520196" cy="1747402"/>
          </a:xfrm>
          <a:prstGeom prst="rect">
            <a:avLst/>
          </a:prstGeom>
        </p:spPr>
      </p:pic>
      <p:pic>
        <p:nvPicPr>
          <p:cNvPr id="12" name="Picture 11" descr="kata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7" y="4655380"/>
            <a:ext cx="2880360" cy="1801368"/>
          </a:xfrm>
          <a:prstGeom prst="rect">
            <a:avLst/>
          </a:prstGeom>
        </p:spPr>
      </p:pic>
      <p:pic>
        <p:nvPicPr>
          <p:cNvPr id="14" name="Picture 13" descr="kata 2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94" y="4653901"/>
            <a:ext cx="2717840" cy="1802847"/>
          </a:xfrm>
          <a:prstGeom prst="rect">
            <a:avLst/>
          </a:prstGeom>
        </p:spPr>
      </p:pic>
      <p:pic>
        <p:nvPicPr>
          <p:cNvPr id="3" name="Picture 2" descr="insa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43" y="2811080"/>
            <a:ext cx="2078460" cy="18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5769519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basic</a:t>
                      </a:r>
                      <a:r>
                        <a:rPr lang="en-US" altLang="ko-KR" sz="3000" b="1" baseline="0" dirty="0" smtClean="0"/>
                        <a:t> sentence pattern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64310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624631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ea typeface="나눔고딕"/>
                <a:cs typeface="나눔고딕"/>
              </a:rPr>
              <a:t>Korean is a SOV language whereas English is a SVO language.</a:t>
            </a:r>
            <a:endParaRPr lang="en-US" sz="2400" dirty="0">
              <a:ea typeface="나눔고딕"/>
              <a:cs typeface="나눔고딕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71978"/>
              </p:ext>
            </p:extLst>
          </p:nvPr>
        </p:nvGraphicFramePr>
        <p:xfrm>
          <a:off x="541588" y="2598616"/>
          <a:ext cx="8085700" cy="346807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021425"/>
                <a:gridCol w="2021425"/>
                <a:gridCol w="2021425"/>
                <a:gridCol w="2021425"/>
              </a:tblGrid>
              <a:tr h="69361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Subject (who)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(where)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Object (what)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Verb (to do)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61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N</a:t>
                      </a:r>
                      <a:r>
                        <a:rPr lang="ko-KR" altLang="en-US" sz="2800" dirty="0" smtClean="0">
                          <a:solidFill>
                            <a:srgbClr val="FF0080"/>
                          </a:solidFill>
                        </a:rPr>
                        <a:t>이</a:t>
                      </a:r>
                      <a:r>
                        <a:rPr lang="en-US" altLang="ko-KR" sz="2800" dirty="0" smtClean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800" dirty="0" smtClean="0">
                          <a:solidFill>
                            <a:srgbClr val="FF0080"/>
                          </a:solidFill>
                        </a:rPr>
                        <a:t>가</a:t>
                      </a:r>
                      <a:endParaRPr lang="en-US" sz="2800" dirty="0">
                        <a:solidFill>
                          <a:srgbClr val="FF00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N</a:t>
                      </a:r>
                      <a:r>
                        <a:rPr lang="ko-KR" altLang="en-US" sz="2800" dirty="0" smtClean="0">
                          <a:solidFill>
                            <a:srgbClr val="0000FF"/>
                          </a:solidFill>
                        </a:rPr>
                        <a:t>에서</a:t>
                      </a:r>
                      <a:endParaRPr lang="en-US" sz="2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N</a:t>
                      </a:r>
                      <a:r>
                        <a:rPr lang="ko-KR" altLang="en-US" sz="2800" dirty="0" smtClean="0">
                          <a:solidFill>
                            <a:srgbClr val="008000"/>
                          </a:solidFill>
                        </a:rPr>
                        <a:t>을</a:t>
                      </a:r>
                      <a:r>
                        <a:rPr lang="en-US" altLang="ko-KR" sz="2800" dirty="0" smtClean="0">
                          <a:solidFill>
                            <a:srgbClr val="008000"/>
                          </a:solidFill>
                        </a:rPr>
                        <a:t>/</a:t>
                      </a:r>
                      <a:r>
                        <a:rPr lang="ko-KR" altLang="en-US" sz="2800" dirty="0" smtClean="0">
                          <a:solidFill>
                            <a:srgbClr val="008000"/>
                          </a:solidFill>
                        </a:rPr>
                        <a:t>를</a:t>
                      </a:r>
                      <a:endParaRPr lang="en-US" sz="2800" dirty="0">
                        <a:solidFill>
                          <a:srgbClr val="008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R" sz="2800" dirty="0" smtClean="0"/>
                        <a:t>~</a:t>
                      </a:r>
                      <a:r>
                        <a:rPr lang="ko-KR" altLang="en-US" sz="2800" dirty="0" smtClean="0"/>
                        <a:t>어</a:t>
                      </a:r>
                      <a:r>
                        <a:rPr lang="en-US" altLang="ko-KR" sz="2800" dirty="0" smtClean="0"/>
                        <a:t>/</a:t>
                      </a:r>
                      <a:r>
                        <a:rPr lang="ko-KR" altLang="en-US" sz="2800" dirty="0" smtClean="0"/>
                        <a:t>아요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615">
                <a:tc gridSpan="4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615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 smtClean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615"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 smtClean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75692" y="4064001"/>
            <a:ext cx="573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Yumi</a:t>
            </a:r>
            <a:r>
              <a:rPr lang="en-US" sz="2800" dirty="0" smtClean="0"/>
              <a:t> studies Korean in the classroom.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96463" y="5445781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1502" y="5445781"/>
            <a:ext cx="1872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도서관</a:t>
            </a:r>
            <a:r>
              <a:rPr lang="ko-KR" altLang="en-US" sz="28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에서</a:t>
            </a:r>
            <a:endParaRPr lang="en-US" sz="28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45543" y="5445781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한국어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를</a:t>
            </a:r>
            <a:endParaRPr lang="en-US" sz="28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9600" y="5445781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공부해요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2767" y="4771702"/>
            <a:ext cx="91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Yumi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557508" y="4824867"/>
            <a:ext cx="20694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in the classroom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43233" y="4771702"/>
            <a:ext cx="1225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Korean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7147402" y="4767793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tudy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846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81720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basic</a:t>
                      </a:r>
                      <a:r>
                        <a:rPr lang="en-US" altLang="ko-KR" sz="3000" b="1" baseline="0" dirty="0" smtClean="0"/>
                        <a:t> sentence pattern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91388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9672" y="1568609"/>
            <a:ext cx="8085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The word order is flexible as long as the predicate is placed at the end.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50067" y="2719647"/>
            <a:ext cx="6069543" cy="622986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92849" y="2763391"/>
            <a:ext cx="5657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유미가 교실에서 한국어를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1865" y="3361307"/>
            <a:ext cx="6361717" cy="31765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86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   한국어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교실</a:t>
            </a:r>
            <a:r>
              <a:rPr lang="ko-KR" altLang="en-US" sz="28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486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교실</a:t>
            </a:r>
            <a:r>
              <a:rPr lang="ko-KR" altLang="en-US" sz="28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유미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   한국어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486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교실</a:t>
            </a:r>
            <a:r>
              <a:rPr lang="ko-KR" altLang="en-US" sz="28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한국어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유미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  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486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한국어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유미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    교실</a:t>
            </a:r>
            <a:r>
              <a:rPr lang="ko-KR" altLang="en-US" sz="28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4860"/>
              </a:lnSpc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한국어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교실</a:t>
            </a:r>
            <a:r>
              <a:rPr lang="ko-KR" altLang="en-US" sz="28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유미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  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752058" y="2719647"/>
            <a:ext cx="1642701" cy="3818171"/>
          </a:xfrm>
          <a:prstGeom prst="roundRect">
            <a:avLst/>
          </a:prstGeom>
          <a:noFill/>
          <a:ln w="38100" cmpd="sng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0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8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781720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basic</a:t>
                      </a:r>
                      <a:r>
                        <a:rPr lang="en-US" altLang="ko-KR" sz="3000" b="1" baseline="0" dirty="0" smtClean="0"/>
                        <a:t> sentence pattern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3"/>
            <a:ext cx="8273528" cy="64310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8" y="1624631"/>
            <a:ext cx="8085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ea typeface="나눔고딕"/>
                <a:cs typeface="나눔고딕"/>
              </a:rPr>
              <a:t>Construct full sentences including the given components.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03793" y="2323052"/>
            <a:ext cx="8016875" cy="3721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ts val="4060"/>
              </a:lnSpc>
              <a:buFontTx/>
              <a:buAutoNum type="arabicPeriod"/>
            </a:pPr>
            <a:r>
              <a:rPr lang="en-US" altLang="ko-KR" sz="2400" dirty="0" smtClean="0">
                <a:ea typeface="나눔고딕"/>
                <a:cs typeface="나눔고딕"/>
              </a:rPr>
              <a:t>Steve, bookstore, </a:t>
            </a:r>
            <a:r>
              <a:rPr lang="en-US" altLang="ko-KR" sz="2400" dirty="0">
                <a:ea typeface="나눔고딕"/>
                <a:cs typeface="나눔고딕"/>
              </a:rPr>
              <a:t>book, to read</a:t>
            </a:r>
          </a:p>
          <a:p>
            <a:pPr marL="342900" indent="-342900">
              <a:lnSpc>
                <a:spcPts val="4060"/>
              </a:lnSpc>
            </a:pPr>
            <a:endParaRPr lang="en-US" altLang="ko-KR" sz="2400" dirty="0">
              <a:ea typeface="나눔고딕"/>
              <a:cs typeface="나눔고딕"/>
            </a:endParaRPr>
          </a:p>
          <a:p>
            <a:pPr marL="342900" indent="-342900">
              <a:lnSpc>
                <a:spcPts val="4060"/>
              </a:lnSpc>
            </a:pPr>
            <a:r>
              <a:rPr lang="en-US" altLang="ko-KR" sz="2400" dirty="0">
                <a:ea typeface="나눔고딕"/>
                <a:cs typeface="나눔고딕"/>
              </a:rPr>
              <a:t>2. </a:t>
            </a:r>
            <a:r>
              <a:rPr lang="en-US" altLang="ko-KR" sz="2400" dirty="0" smtClean="0">
                <a:ea typeface="나눔고딕"/>
                <a:cs typeface="나눔고딕"/>
              </a:rPr>
              <a:t>my friend, </a:t>
            </a:r>
            <a:r>
              <a:rPr lang="en-US" altLang="ko-KR" sz="2400" dirty="0">
                <a:ea typeface="나눔고딕"/>
                <a:cs typeface="나눔고딕"/>
              </a:rPr>
              <a:t>classroom, Korean, to study</a:t>
            </a:r>
          </a:p>
          <a:p>
            <a:pPr marL="342900" indent="-342900">
              <a:lnSpc>
                <a:spcPts val="4060"/>
              </a:lnSpc>
            </a:pPr>
            <a:endParaRPr lang="en-US" altLang="ko-KR" sz="2400" dirty="0">
              <a:ea typeface="나눔고딕"/>
              <a:cs typeface="나눔고딕"/>
            </a:endParaRPr>
          </a:p>
          <a:p>
            <a:pPr marL="342900" indent="-342900">
              <a:lnSpc>
                <a:spcPts val="4060"/>
              </a:lnSpc>
            </a:pPr>
            <a:r>
              <a:rPr lang="en-US" altLang="ko-KR" sz="2400" dirty="0">
                <a:ea typeface="나눔고딕"/>
                <a:cs typeface="나눔고딕"/>
              </a:rPr>
              <a:t>3. Mark’s older brother, </a:t>
            </a:r>
            <a:r>
              <a:rPr lang="en-US" altLang="ko-KR" sz="2400" dirty="0" smtClean="0">
                <a:ea typeface="나눔고딕"/>
                <a:cs typeface="나눔고딕"/>
              </a:rPr>
              <a:t>department store, gift, </a:t>
            </a:r>
            <a:r>
              <a:rPr lang="en-US" altLang="ko-KR" sz="2400" dirty="0">
                <a:ea typeface="나눔고딕"/>
                <a:cs typeface="나눔고딕"/>
              </a:rPr>
              <a:t>to buy</a:t>
            </a:r>
          </a:p>
          <a:p>
            <a:pPr marL="342900" indent="-342900">
              <a:lnSpc>
                <a:spcPts val="4060"/>
              </a:lnSpc>
            </a:pPr>
            <a:endParaRPr lang="en-US" altLang="ko-KR" sz="2400" dirty="0">
              <a:ea typeface="나눔고딕"/>
              <a:cs typeface="나눔고딕"/>
            </a:endParaRPr>
          </a:p>
          <a:p>
            <a:pPr marL="342900" indent="-342900">
              <a:lnSpc>
                <a:spcPts val="4060"/>
              </a:lnSpc>
            </a:pPr>
            <a:r>
              <a:rPr lang="en-US" altLang="ko-KR" sz="2400" dirty="0">
                <a:ea typeface="나눔고딕"/>
                <a:cs typeface="나눔고딕"/>
              </a:rPr>
              <a:t>4. Michael &amp; Linda, dormitory, </a:t>
            </a:r>
            <a:r>
              <a:rPr lang="en-US" altLang="ko-KR" sz="2400" dirty="0" smtClean="0">
                <a:ea typeface="나눔고딕"/>
                <a:cs typeface="나눔고딕"/>
              </a:rPr>
              <a:t>lunch, </a:t>
            </a:r>
            <a:r>
              <a:rPr lang="en-US" altLang="ko-KR" sz="2400" dirty="0">
                <a:ea typeface="나눔고딕"/>
                <a:cs typeface="나눔고딕"/>
              </a:rPr>
              <a:t>to eat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112447" y="2936287"/>
            <a:ext cx="55991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서점</a:t>
            </a:r>
            <a:r>
              <a:rPr lang="ko-KR" altLang="en-US" sz="28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책</a:t>
            </a:r>
            <a:r>
              <a:rPr lang="ko-KR" altLang="en-US" sz="2800" dirty="0">
                <a:solidFill>
                  <a:srgbClr val="009900"/>
                </a:solidFill>
                <a:latin typeface="나눔고딕"/>
                <a:ea typeface="나눔고딕"/>
                <a:cs typeface="나눔고딕"/>
              </a:rPr>
              <a:t>을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  읽어요.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12447" y="3936767"/>
            <a:ext cx="72294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제  친구</a:t>
            </a:r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  교실</a:t>
            </a:r>
            <a:r>
              <a:rPr lang="ko-KR" altLang="en-US" sz="28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  한국어</a:t>
            </a:r>
            <a:r>
              <a:rPr lang="ko-KR" altLang="en-US" sz="2800" dirty="0">
                <a:solidFill>
                  <a:srgbClr val="009900"/>
                </a:solidFill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  공부해요.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112447" y="4992378"/>
            <a:ext cx="64389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마크 형</a:t>
            </a:r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이</a:t>
            </a:r>
            <a:r>
              <a:rPr lang="ko-KR" altLang="en-US" sz="2800" dirty="0">
                <a:solidFill>
                  <a:srgbClr val="FF3300"/>
                </a:solidFill>
                <a:latin typeface="나눔고딕"/>
                <a:ea typeface="나눔고딕"/>
                <a:cs typeface="나눔고딕"/>
              </a:rPr>
              <a:t> 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백화점</a:t>
            </a:r>
            <a:r>
              <a:rPr lang="ko-KR" altLang="en-US" sz="28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 선물</a:t>
            </a:r>
            <a:r>
              <a:rPr lang="ko-KR" altLang="en-US" sz="2800" dirty="0" smtClean="0">
                <a:solidFill>
                  <a:srgbClr val="009900"/>
                </a:solidFill>
                <a:latin typeface="나눔고딕"/>
                <a:ea typeface="나눔고딕"/>
                <a:cs typeface="나눔고딕"/>
              </a:rPr>
              <a:t>을 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사요.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118131" y="6031163"/>
            <a:ext cx="76025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하고</a:t>
            </a:r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 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린다</a:t>
            </a:r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en-US" altLang="ko-KR" sz="28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기숙사</a:t>
            </a:r>
            <a:r>
              <a:rPr lang="ko-KR" altLang="en-US" sz="28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점심</a:t>
            </a:r>
            <a:r>
              <a:rPr lang="ko-KR" altLang="en-US" sz="2800" dirty="0" smtClean="0">
                <a:solidFill>
                  <a:srgbClr val="009900"/>
                </a:solidFill>
                <a:latin typeface="나눔고딕"/>
                <a:ea typeface="나눔고딕"/>
                <a:cs typeface="나눔고딕"/>
              </a:rPr>
              <a:t>을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먹어요.</a:t>
            </a:r>
          </a:p>
        </p:txBody>
      </p:sp>
    </p:spTree>
    <p:extLst>
      <p:ext uri="{BB962C8B-B14F-4D97-AF65-F5344CB8AC3E}">
        <p14:creationId xmlns:p14="http://schemas.microsoft.com/office/powerpoint/2010/main" val="103700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499064"/>
              </p:ext>
            </p:extLst>
          </p:nvPr>
        </p:nvGraphicFramePr>
        <p:xfrm>
          <a:off x="1000501" y="67621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27008" y="1434910"/>
            <a:ext cx="38924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NOUN</a:t>
            </a:r>
            <a:r>
              <a:rPr lang="en-US" altLang="ko-KR" sz="2000" b="1" dirty="0">
                <a:ea typeface="나눔고딕"/>
                <a:cs typeface="나눔고딕"/>
              </a:rPr>
              <a:t> 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가게</a:t>
            </a:r>
            <a:r>
              <a:rPr lang="en-US" altLang="ko-KR" sz="2000" dirty="0" smtClean="0">
                <a:ea typeface="나눔고딕"/>
                <a:cs typeface="나눔고딕"/>
              </a:rPr>
              <a:t>			store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오전</a:t>
            </a:r>
            <a:r>
              <a:rPr lang="en-US" altLang="ko-KR" sz="2000" dirty="0" smtClean="0">
                <a:ea typeface="나눔고딕"/>
                <a:cs typeface="나눔고딕"/>
              </a:rPr>
              <a:t>			a.m.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오후</a:t>
            </a:r>
            <a:r>
              <a:rPr lang="en-US" altLang="ko-KR" sz="2000" dirty="0" smtClean="0">
                <a:ea typeface="나눔고딕"/>
                <a:cs typeface="나눔고딕"/>
              </a:rPr>
              <a:t>			afternoon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옷</a:t>
            </a:r>
            <a:r>
              <a:rPr lang="en-US" altLang="ko-KR" sz="2000" dirty="0" smtClean="0">
                <a:ea typeface="나눔고딕"/>
                <a:cs typeface="나눔고딕"/>
              </a:rPr>
              <a:t>				clothes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월요일</a:t>
            </a:r>
            <a:r>
              <a:rPr lang="en-US" altLang="ko-KR" sz="2000" dirty="0" smtClean="0">
                <a:ea typeface="나눔고딕"/>
                <a:cs typeface="나눔고딕"/>
              </a:rPr>
              <a:t>			Monday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화요일</a:t>
            </a:r>
            <a:r>
              <a:rPr lang="en-US" altLang="ko-KR" sz="2000" dirty="0" smtClean="0">
                <a:ea typeface="나눔고딕"/>
                <a:cs typeface="나눔고딕"/>
              </a:rPr>
              <a:t>			Tuesday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수요일</a:t>
            </a:r>
            <a:r>
              <a:rPr lang="en-US" altLang="ko-KR" sz="2000" dirty="0" smtClean="0">
                <a:ea typeface="나눔고딕"/>
                <a:cs typeface="나눔고딕"/>
              </a:rPr>
              <a:t>			Wednesday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목요일</a:t>
            </a:r>
            <a:r>
              <a:rPr lang="en-US" altLang="ko-KR" sz="2000" dirty="0" smtClean="0">
                <a:ea typeface="나눔고딕"/>
                <a:cs typeface="나눔고딕"/>
              </a:rPr>
              <a:t>			Thursday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금요일</a:t>
            </a:r>
            <a:r>
              <a:rPr lang="en-US" altLang="ko-KR" sz="2000" dirty="0" smtClean="0">
                <a:ea typeface="나눔고딕"/>
                <a:cs typeface="나눔고딕"/>
              </a:rPr>
              <a:t>			Friday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토요일</a:t>
            </a:r>
            <a:r>
              <a:rPr lang="en-US" altLang="ko-KR" sz="2000" dirty="0" smtClean="0">
                <a:ea typeface="나눔고딕"/>
                <a:cs typeface="나눔고딕"/>
              </a:rPr>
              <a:t>			Saturday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일요일</a:t>
            </a:r>
            <a:r>
              <a:rPr lang="en-US" altLang="ko-KR" sz="2000" dirty="0" smtClean="0">
                <a:ea typeface="나눔고딕"/>
                <a:cs typeface="나눔고딕"/>
              </a:rPr>
              <a:t>			Sunday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정치학</a:t>
            </a:r>
            <a:r>
              <a:rPr lang="en-US" altLang="ko-KR" sz="2000" dirty="0" smtClean="0">
                <a:ea typeface="나눔고딕"/>
                <a:cs typeface="나눔고딕"/>
              </a:rPr>
              <a:t>			political science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이번</a:t>
            </a:r>
            <a:r>
              <a:rPr lang="en-US" altLang="ko-KR" sz="2000" dirty="0" smtClean="0">
                <a:ea typeface="나눔고딕"/>
                <a:cs typeface="나눔고딕"/>
              </a:rPr>
              <a:t>			this time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학기</a:t>
            </a:r>
            <a:r>
              <a:rPr lang="en-US" altLang="ko-KR" sz="2000" dirty="0" smtClean="0">
                <a:ea typeface="나눔고딕"/>
                <a:cs typeface="나눔고딕"/>
              </a:rPr>
              <a:t>			semester, </a:t>
            </a:r>
          </a:p>
          <a:p>
            <a:pPr latinLnBrk="1">
              <a:defRPr/>
            </a:pPr>
            <a:r>
              <a:rPr lang="en-US" altLang="ko-KR" sz="2000" dirty="0">
                <a:ea typeface="나눔고딕"/>
                <a:cs typeface="나눔고딕"/>
              </a:rPr>
              <a:t>	</a:t>
            </a:r>
            <a:r>
              <a:rPr lang="en-US" altLang="ko-KR" sz="2000" dirty="0" smtClean="0">
                <a:ea typeface="나눔고딕"/>
                <a:cs typeface="나눔고딕"/>
              </a:rPr>
              <a:t>			academic term</a:t>
            </a:r>
            <a:endParaRPr lang="en-US" altLang="ko-KR" sz="2000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6693" y="1434910"/>
            <a:ext cx="51052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걷다</a:t>
            </a:r>
            <a:r>
              <a:rPr lang="en-US" altLang="ko-KR" sz="2000" dirty="0" smtClean="0">
                <a:ea typeface="나눔고딕"/>
                <a:cs typeface="나눔고딕"/>
              </a:rPr>
              <a:t>		to walk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듣다</a:t>
            </a:r>
            <a:r>
              <a:rPr lang="en-US" altLang="ko-KR" sz="2000" dirty="0" smtClean="0">
                <a:ea typeface="나눔고딕"/>
                <a:cs typeface="나눔고딕"/>
              </a:rPr>
              <a:t>		(1) to listen; (2) to take a course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좋아하다</a:t>
            </a:r>
            <a:r>
              <a:rPr lang="en-US" altLang="ko-KR" sz="2000" dirty="0" smtClean="0">
                <a:ea typeface="나눔고딕"/>
                <a:cs typeface="나눔고딕"/>
              </a:rPr>
              <a:t>	to like	</a:t>
            </a:r>
            <a:endParaRPr lang="en-US" altLang="ko-KR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COUNTER</a:t>
            </a:r>
            <a:endParaRPr lang="en-US" altLang="ko-KR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과목</a:t>
            </a:r>
            <a:r>
              <a:rPr lang="en-US" altLang="ko-KR" sz="2000" dirty="0" smtClean="0">
                <a:ea typeface="나눔고딕"/>
                <a:cs typeface="나눔고딕"/>
              </a:rPr>
              <a:t>		course, subject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분</a:t>
            </a:r>
            <a:r>
              <a:rPr lang="en-US" altLang="ko-KR" sz="2000" dirty="0" smtClean="0">
                <a:ea typeface="나눔고딕"/>
                <a:cs typeface="나눔고딕"/>
              </a:rPr>
              <a:t>			minute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시</a:t>
            </a:r>
            <a:r>
              <a:rPr lang="en-US" altLang="ko-KR" sz="2000" dirty="0" smtClean="0">
                <a:ea typeface="나눔고딕"/>
                <a:cs typeface="나눔고딕"/>
              </a:rPr>
              <a:t>			hour, o’clock</a:t>
            </a: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  <a:endParaRPr lang="en-US" altLang="ko-KR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 smtClean="0">
                <a:solidFill>
                  <a:srgbClr val="000000"/>
                </a:solidFill>
                <a:ea typeface="나눔고딕"/>
                <a:cs typeface="나눔고딕"/>
              </a:rPr>
              <a:t>같이</a:t>
            </a:r>
            <a:r>
              <a:rPr lang="en-US" altLang="ko-KR" sz="2000" dirty="0" smtClean="0">
                <a:solidFill>
                  <a:srgbClr val="000000"/>
                </a:solidFill>
                <a:ea typeface="나눔고딕"/>
                <a:cs typeface="나눔고딕"/>
              </a:rPr>
              <a:t>		together</a:t>
            </a:r>
          </a:p>
          <a:p>
            <a:pPr latinLnBrk="1">
              <a:defRPr/>
            </a:pPr>
            <a:r>
              <a:rPr lang="ko-KR" altLang="en-US" sz="2000" dirty="0" smtClean="0">
                <a:solidFill>
                  <a:srgbClr val="000000"/>
                </a:solidFill>
                <a:ea typeface="나눔고딕"/>
                <a:cs typeface="나눔고딕"/>
              </a:rPr>
              <a:t>언제</a:t>
            </a:r>
            <a:r>
              <a:rPr lang="en-US" altLang="ko-KR" sz="2000" dirty="0" smtClean="0">
                <a:solidFill>
                  <a:srgbClr val="000000"/>
                </a:solidFill>
                <a:ea typeface="나눔고딕"/>
                <a:cs typeface="나눔고딕"/>
              </a:rPr>
              <a:t>		when	</a:t>
            </a:r>
            <a:endParaRPr lang="en-US" altLang="ko-KR" sz="2000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에</a:t>
            </a:r>
            <a:r>
              <a:rPr lang="en-US" altLang="ko-KR" sz="2000" dirty="0" smtClean="0">
                <a:ea typeface="나눔고딕"/>
                <a:cs typeface="나눔고딕"/>
              </a:rPr>
              <a:t>			at, in, on (time)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하고</a:t>
            </a:r>
            <a:r>
              <a:rPr lang="en-US" altLang="ko-KR" sz="2000" dirty="0" smtClean="0">
                <a:ea typeface="나눔고딕"/>
                <a:cs typeface="나눔고딕"/>
              </a:rPr>
              <a:t>		with</a:t>
            </a:r>
          </a:p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 latinLnBrk="1">
              <a:defRPr/>
            </a:pPr>
            <a:r>
              <a:rPr lang="en-US" altLang="ko-KR" sz="2000" dirty="0" smtClean="0">
                <a:solidFill>
                  <a:srgbClr val="000000"/>
                </a:solidFill>
                <a:ea typeface="나눔고딕"/>
                <a:cs typeface="나눔고딕"/>
              </a:rPr>
              <a:t>~(</a:t>
            </a:r>
            <a:r>
              <a:rPr lang="ko-KR" altLang="en-US" sz="2000" dirty="0" smtClean="0">
                <a:solidFill>
                  <a:srgbClr val="000000"/>
                </a:solidFill>
                <a:ea typeface="나눔고딕"/>
                <a:cs typeface="나눔고딕"/>
              </a:rPr>
              <a:t>으</a:t>
            </a:r>
            <a:r>
              <a:rPr lang="en-US" altLang="ko-KR" sz="2000" dirty="0" smtClean="0">
                <a:solidFill>
                  <a:srgbClr val="000000"/>
                </a:solidFill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solidFill>
                  <a:srgbClr val="000000"/>
                </a:solidFill>
                <a:ea typeface="나눔고딕"/>
                <a:cs typeface="나눔고딕"/>
              </a:rPr>
              <a:t>러</a:t>
            </a:r>
            <a:r>
              <a:rPr lang="en-US" altLang="ko-KR" sz="2000" dirty="0" smtClean="0">
                <a:solidFill>
                  <a:srgbClr val="000000"/>
                </a:solidFill>
                <a:ea typeface="나눔고딕"/>
                <a:cs typeface="나눔고딕"/>
              </a:rPr>
              <a:t>		in order to</a:t>
            </a:r>
            <a:endParaRPr lang="en-US" altLang="ko-KR" sz="20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pic>
        <p:nvPicPr>
          <p:cNvPr id="6" name="L5V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8" y="699658"/>
            <a:ext cx="577981" cy="4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470025"/>
          </a:xfrm>
        </p:spPr>
        <p:txBody>
          <a:bodyPr/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서점에서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  <a:cs typeface="나눔고딕"/>
              </a:rPr>
            </a:br>
            <a:r>
              <a:rPr lang="ko-KR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 the Bookstore]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93" y="2411937"/>
            <a:ext cx="4213740" cy="3284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65" y="2411937"/>
            <a:ext cx="4248068" cy="32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3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6375931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선물 사러 백화점에 가요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L5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2" y="676211"/>
            <a:ext cx="605473" cy="518243"/>
          </a:xfrm>
          <a:prstGeom prst="rect">
            <a:avLst/>
          </a:prstGeom>
        </p:spPr>
      </p:pic>
      <p:pic>
        <p:nvPicPr>
          <p:cNvPr id="7" name="Picture 6" descr="BL5_CO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5" r="13795" b="12638"/>
          <a:stretch/>
        </p:blipFill>
        <p:spPr>
          <a:xfrm>
            <a:off x="7264777" y="3251256"/>
            <a:ext cx="1624770" cy="23182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256" y="1220580"/>
            <a:ext cx="8817589" cy="5683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 씨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오늘 뭐 하세요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8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친구 생일 선물 사러 백화점에 가요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8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친구 생일이 언제예요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8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이번 토요일이에요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소피아씨는 오늘 뭐 하세요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8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저는 오전에 수업 들으러 학교에 가요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8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수업이 몇 시에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8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10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시에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8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그럼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오후에 저하고 같이 백화점에 가요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8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좋아요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8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3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시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30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분 괜찮아요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8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괜찮아요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52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7189349"/>
              </p:ext>
            </p:extLst>
          </p:nvPr>
        </p:nvGraphicFramePr>
        <p:xfrm>
          <a:off x="1000501" y="701687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8173" y="1605578"/>
            <a:ext cx="828738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C66FF"/>
                </a:solidFill>
                <a:ea typeface="나눔고딕"/>
                <a:cs typeface="나눔고딕"/>
              </a:rPr>
              <a:t>Time of the day</a:t>
            </a:r>
            <a:r>
              <a:rPr lang="en-US" sz="2400" b="1" dirty="0">
                <a:solidFill>
                  <a:srgbClr val="408000"/>
                </a:solidFill>
                <a:ea typeface="나눔고딕"/>
                <a:cs typeface="나눔고딕"/>
              </a:rPr>
              <a:t> </a:t>
            </a:r>
          </a:p>
          <a:p>
            <a:r>
              <a:rPr lang="en-US" altLang="ko-KR" sz="2400" b="1" dirty="0" smtClean="0">
                <a:solidFill>
                  <a:srgbClr val="408000"/>
                </a:solidFill>
                <a:ea typeface="나눔고딕"/>
                <a:cs typeface="나눔고딕"/>
              </a:rPr>
              <a:t>				</a:t>
            </a:r>
            <a:r>
              <a:rPr lang="ko-KR" altLang="en-US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시</a:t>
            </a:r>
            <a:r>
              <a:rPr lang="en-US" altLang="ko-KR" sz="2400" dirty="0" smtClean="0">
                <a:ea typeface="나눔고딕"/>
                <a:cs typeface="나눔고딕"/>
              </a:rPr>
              <a:t> occurs with native Korean numbers</a:t>
            </a:r>
          </a:p>
          <a:p>
            <a:r>
              <a:rPr lang="en-US" altLang="ko-KR" sz="2400" b="1" dirty="0">
                <a:solidFill>
                  <a:srgbClr val="FF6666"/>
                </a:solidFill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			</a:t>
            </a:r>
            <a:r>
              <a:rPr lang="ko-KR" altLang="en-US" sz="2400" b="1" dirty="0" smtClean="0">
                <a:solidFill>
                  <a:srgbClr val="008000"/>
                </a:solidFill>
                <a:ea typeface="나눔고딕"/>
                <a:cs typeface="나눔고딕"/>
              </a:rPr>
              <a:t>분</a:t>
            </a:r>
            <a:r>
              <a:rPr lang="en-US" altLang="ko-KR" sz="2400" dirty="0" smtClean="0">
                <a:ea typeface="나눔고딕"/>
                <a:cs typeface="나눔고딕"/>
              </a:rPr>
              <a:t> occurs with Sino-Korean numbers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072" y="1570992"/>
            <a:ext cx="8434509" cy="137116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789352"/>
              </p:ext>
            </p:extLst>
          </p:nvPr>
        </p:nvGraphicFramePr>
        <p:xfrm>
          <a:off x="3705185" y="3540957"/>
          <a:ext cx="5050368" cy="245113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25184"/>
                <a:gridCol w="2525184"/>
              </a:tblGrid>
              <a:tr h="81408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Native Korean</a:t>
                      </a:r>
                    </a:p>
                    <a:p>
                      <a:pPr algn="ctr"/>
                      <a:r>
                        <a:rPr lang="en-US" sz="2400" dirty="0" smtClean="0"/>
                        <a:t>Numbers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Sino-Korean</a:t>
                      </a:r>
                    </a:p>
                    <a:p>
                      <a:pPr algn="ctr"/>
                      <a:r>
                        <a:rPr lang="en-US" sz="2400" dirty="0" smtClean="0"/>
                        <a:t>Numbers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408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 smtClean="0">
                          <a:latin typeface="+mn-lt"/>
                          <a:ea typeface="나눔고딕"/>
                          <a:cs typeface="나눔고딕"/>
                        </a:rPr>
                        <a:t>1</a:t>
                      </a:r>
                      <a:r>
                        <a:rPr lang="ko-KR" altLang="en-US" sz="2800" dirty="0" smtClean="0">
                          <a:solidFill>
                            <a:srgbClr val="FF6666"/>
                          </a:solidFill>
                          <a:latin typeface="+mn-lt"/>
                          <a:ea typeface="나눔고딕"/>
                          <a:cs typeface="나눔고딕"/>
                        </a:rPr>
                        <a:t>시</a:t>
                      </a:r>
                      <a:endParaRPr lang="en-US" sz="2800" dirty="0">
                        <a:solidFill>
                          <a:srgbClr val="FF6666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dirty="0" smtClean="0">
                          <a:latin typeface="+mn-lt"/>
                          <a:ea typeface="나눔고딕"/>
                          <a:cs typeface="나눔고딕"/>
                        </a:rPr>
                        <a:t>30</a:t>
                      </a:r>
                      <a:r>
                        <a:rPr lang="ko-KR" altLang="en-US" sz="2800" dirty="0" smtClean="0">
                          <a:solidFill>
                            <a:srgbClr val="008000"/>
                          </a:solidFill>
                          <a:latin typeface="+mn-lt"/>
                          <a:ea typeface="나눔고딕"/>
                          <a:cs typeface="나눔고딕"/>
                        </a:rPr>
                        <a:t>분</a:t>
                      </a:r>
                      <a:endParaRPr lang="en-US" sz="2800" dirty="0">
                        <a:solidFill>
                          <a:srgbClr val="008000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14088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46C0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8" y="3488479"/>
            <a:ext cx="2573428" cy="25734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82123" y="5322419"/>
            <a:ext cx="960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한 </a:t>
            </a:r>
            <a:r>
              <a:rPr lang="ko-KR" altLang="en-US" sz="2800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시</a:t>
            </a:r>
            <a:endParaRPr lang="en-US" sz="2800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9559" y="5334323"/>
            <a:ext cx="129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삼십 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분</a:t>
            </a:r>
            <a:endParaRPr lang="en-US" sz="28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9940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85921"/>
              </p:ext>
            </p:extLst>
          </p:nvPr>
        </p:nvGraphicFramePr>
        <p:xfrm>
          <a:off x="1000501" y="701687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8173" y="1624252"/>
            <a:ext cx="828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30</a:t>
            </a:r>
            <a:r>
              <a:rPr lang="ko-KR" altLang="en-US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분</a:t>
            </a:r>
            <a:r>
              <a:rPr lang="en-US" altLang="ko-KR" sz="2400" dirty="0" smtClean="0">
                <a:ea typeface="나눔고딕"/>
                <a:cs typeface="나눔고딕"/>
              </a:rPr>
              <a:t> can also be stated as </a:t>
            </a:r>
            <a:r>
              <a:rPr lang="ko-KR" altLang="en-US" sz="2400" b="1" dirty="0" smtClean="0">
                <a:solidFill>
                  <a:srgbClr val="0080FF"/>
                </a:solidFill>
                <a:ea typeface="나눔고딕"/>
                <a:cs typeface="나눔고딕"/>
              </a:rPr>
              <a:t>반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‘half’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072" y="1570992"/>
            <a:ext cx="8434509" cy="59518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35" y="2377562"/>
            <a:ext cx="1744801" cy="17448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38150" y="3268637"/>
            <a:ext cx="2874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ea typeface="나눔고딕"/>
                <a:cs typeface="나눔고딕"/>
              </a:rPr>
              <a:t>B: </a:t>
            </a:r>
            <a:r>
              <a:rPr lang="ko-KR" altLang="en-US" sz="2800" dirty="0" smtClean="0">
                <a:ea typeface="나눔고딕"/>
                <a:cs typeface="나눔고딕"/>
              </a:rPr>
              <a:t>한 시</a:t>
            </a:r>
            <a:r>
              <a:rPr lang="en-US" altLang="ko-KR" sz="2800" dirty="0" smtClean="0">
                <a:solidFill>
                  <a:srgbClr val="FF6666"/>
                </a:solidFill>
                <a:ea typeface="나눔고딕"/>
                <a:cs typeface="나눔고딕"/>
              </a:rPr>
              <a:t> </a:t>
            </a:r>
            <a:r>
              <a:rPr lang="ko-KR" altLang="en-US" sz="2800" b="1" dirty="0" smtClean="0">
                <a:solidFill>
                  <a:srgbClr val="0080FF"/>
                </a:solidFill>
                <a:ea typeface="나눔고딕"/>
                <a:cs typeface="나눔고딕"/>
              </a:rPr>
              <a:t>반</a:t>
            </a:r>
            <a:r>
              <a:rPr lang="ko-KR" altLang="en-US" sz="2800" dirty="0" smtClean="0">
                <a:ea typeface="나눔고딕"/>
                <a:cs typeface="나눔고딕"/>
              </a:rPr>
              <a:t>이에요</a:t>
            </a:r>
            <a:r>
              <a:rPr lang="en-US" altLang="ko-KR" sz="2800" dirty="0" smtClean="0">
                <a:ea typeface="나눔고딕"/>
                <a:cs typeface="나눔고딕"/>
              </a:rPr>
              <a:t>.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38150" y="2689046"/>
            <a:ext cx="3076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ea typeface="나눔고딕"/>
                <a:cs typeface="나눔고딕"/>
              </a:rPr>
              <a:t>A:</a:t>
            </a:r>
            <a:r>
              <a:rPr lang="ko-KR" altLang="en-US" sz="2800" dirty="0">
                <a:ea typeface="나눔고딕"/>
                <a:cs typeface="나눔고딕"/>
              </a:rPr>
              <a:t> 지금 몇 시예요</a:t>
            </a:r>
            <a:r>
              <a:rPr lang="en-US" altLang="ko-KR" sz="2800" dirty="0" smtClean="0">
                <a:ea typeface="나눔고딕"/>
                <a:cs typeface="나눔고딕"/>
              </a:rPr>
              <a:t>?</a:t>
            </a:r>
            <a:endParaRPr lang="en-US" altLang="ko-KR" sz="2800" dirty="0">
              <a:ea typeface="나눔고딕"/>
              <a:cs typeface="나눔고딕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830201" y="4605201"/>
            <a:ext cx="5582055" cy="802980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85037" y="4687155"/>
            <a:ext cx="502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ea typeface="나눔고딕"/>
                <a:cs typeface="나눔고딕"/>
              </a:rPr>
              <a:t>9:40</a:t>
            </a:r>
            <a:r>
              <a:rPr lang="ko-KR" altLang="en-US" sz="3600" dirty="0" smtClean="0">
                <a:ea typeface="나눔고딕"/>
                <a:cs typeface="나눔고딕"/>
              </a:rPr>
              <a:t> </a:t>
            </a:r>
            <a:r>
              <a:rPr lang="en-US" altLang="ko-KR" sz="3600" dirty="0" smtClean="0">
                <a:solidFill>
                  <a:srgbClr val="FF0080"/>
                </a:solidFill>
                <a:ea typeface="나눔고딕"/>
                <a:cs typeface="나눔고딕"/>
              </a:rPr>
              <a:t>am</a:t>
            </a:r>
            <a:r>
              <a:rPr lang="en-US" altLang="ko-KR" sz="3600" dirty="0" smtClean="0">
                <a:ea typeface="나눔고딕"/>
                <a:cs typeface="나눔고딕"/>
              </a:rPr>
              <a:t>				5:20 </a:t>
            </a:r>
            <a:r>
              <a:rPr lang="en-US" altLang="ko-KR" sz="3600" dirty="0" smtClean="0">
                <a:solidFill>
                  <a:srgbClr val="008000"/>
                </a:solidFill>
                <a:ea typeface="나눔고딕"/>
                <a:cs typeface="나눔고딕"/>
              </a:rPr>
              <a:t>pm</a:t>
            </a:r>
            <a:endParaRPr lang="en-US" sz="3600" dirty="0">
              <a:solidFill>
                <a:srgbClr val="008000"/>
              </a:solidFill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91656" y="5751395"/>
            <a:ext cx="526457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오전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6:40				</a:t>
            </a:r>
            <a:r>
              <a:rPr lang="ko-KR" altLang="en-US" sz="32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오후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5:20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614573" y="5333486"/>
            <a:ext cx="821722" cy="417909"/>
          </a:xfrm>
          <a:prstGeom prst="straightConnector1">
            <a:avLst/>
          </a:prstGeom>
          <a:ln w="38100" cmpd="sng">
            <a:solidFill>
              <a:srgbClr val="FF008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885785" y="5333486"/>
            <a:ext cx="821722" cy="417909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98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6" grpId="0" animBg="1"/>
      <p:bldP spid="3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0321104"/>
              </p:ext>
            </p:extLst>
          </p:nvPr>
        </p:nvGraphicFramePr>
        <p:xfrm>
          <a:off x="1000501" y="701687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8173" y="1680274"/>
            <a:ext cx="82873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ea typeface="나눔고딕"/>
                <a:cs typeface="나눔고딕"/>
              </a:rPr>
              <a:t>어제</a:t>
            </a:r>
            <a:r>
              <a:rPr lang="en-US" altLang="ko-KR" sz="2200" dirty="0" smtClean="0"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ea typeface="나눔고딕"/>
                <a:cs typeface="나눔고딕"/>
              </a:rPr>
              <a:t> 오늘</a:t>
            </a:r>
            <a:r>
              <a:rPr lang="en-US" altLang="ko-KR" sz="2200" dirty="0" smtClean="0"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and</a:t>
            </a:r>
            <a:r>
              <a:rPr lang="ko-KR" altLang="en-US" sz="2200" dirty="0" smtClean="0">
                <a:ea typeface="나눔고딕"/>
                <a:cs typeface="나눔고딕"/>
              </a:rPr>
              <a:t> 내일 </a:t>
            </a:r>
            <a:r>
              <a:rPr lang="en-US" altLang="ko-KR" sz="2200" dirty="0" smtClean="0">
                <a:ea typeface="나눔고딕"/>
                <a:cs typeface="나눔고딕"/>
              </a:rPr>
              <a:t>cannot occur with </a:t>
            </a:r>
            <a:r>
              <a:rPr lang="ko-KR" altLang="en-US" sz="2200" dirty="0" smtClean="0">
                <a:ea typeface="나눔고딕"/>
                <a:cs typeface="나눔고딕"/>
              </a:rPr>
              <a:t>에</a:t>
            </a:r>
            <a:r>
              <a:rPr lang="en-US" altLang="ko-KR" sz="2200" dirty="0" smtClean="0">
                <a:ea typeface="나눔고딕"/>
                <a:cs typeface="나눔고딕"/>
              </a:rPr>
              <a:t>.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072" y="1627014"/>
            <a:ext cx="8434509" cy="59518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40194"/>
              </p:ext>
            </p:extLst>
          </p:nvPr>
        </p:nvGraphicFramePr>
        <p:xfrm>
          <a:off x="1143000" y="2417423"/>
          <a:ext cx="7112001" cy="1216734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70667"/>
                <a:gridCol w="2370667"/>
                <a:gridCol w="2370667"/>
              </a:tblGrid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dirty="0" smtClean="0">
                          <a:latin typeface="+mn-lt"/>
                          <a:cs typeface="Arial Black"/>
                        </a:rPr>
                        <a:t>Yesterday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Arial Black"/>
                        </a:rPr>
                        <a:t>Today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Arial Black"/>
                        </a:rPr>
                        <a:t>Tomorrow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어제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오늘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내일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77072" y="4536406"/>
            <a:ext cx="8434509" cy="1032050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5712" y="4630950"/>
            <a:ext cx="8529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200" dirty="0"/>
              <a:t>When you use more than one time expression, put the larger units of time before the smaller ones</a:t>
            </a:r>
            <a:r>
              <a:rPr lang="en-US" altLang="en-US" sz="2200" dirty="0" smtClean="0"/>
              <a:t>.</a:t>
            </a:r>
            <a:endParaRPr lang="en-US" alt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1309077" y="3813629"/>
            <a:ext cx="674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ea typeface="나눔고딕"/>
                <a:cs typeface="나눔고딕"/>
              </a:rPr>
              <a:t>3</a:t>
            </a:r>
            <a:r>
              <a:rPr lang="ko-KR" altLang="en-US" sz="2400" dirty="0" smtClean="0">
                <a:ea typeface="나눔고딕"/>
                <a:cs typeface="나눔고딕"/>
              </a:rPr>
              <a:t>시에 수업이 있어요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ea typeface="나눔고딕"/>
                <a:cs typeface="나눔고딕"/>
              </a:rPr>
              <a:t>오늘에 수업이 있어요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endParaRPr lang="en-US" sz="2400" dirty="0">
              <a:ea typeface="나눔고딕"/>
              <a:cs typeface="나눔고딕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646615" y="3813629"/>
            <a:ext cx="273539" cy="461665"/>
          </a:xfrm>
          <a:prstGeom prst="line">
            <a:avLst/>
          </a:prstGeom>
          <a:ln w="38100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5712" y="5893005"/>
            <a:ext cx="8529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어제 오후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3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시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오늘 오전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9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시 반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내일 저녁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2718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6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796523"/>
              </p:ext>
            </p:extLst>
          </p:nvPr>
        </p:nvGraphicFramePr>
        <p:xfrm>
          <a:off x="1000501" y="701687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8173" y="1680274"/>
            <a:ext cx="828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Practice reading the following times.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072" y="1627014"/>
            <a:ext cx="8434509" cy="59518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16" name="Picture 2" descr="C:\Documents and Settings\home2\Local Settings\Temporary Internet Files\Content.IE5\LMFV8WR1\MPj04308290000[1]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822043" y="2739309"/>
            <a:ext cx="5666839" cy="3767761"/>
          </a:xfrm>
        </p:spPr>
      </p:pic>
    </p:spTree>
    <p:extLst>
      <p:ext uri="{BB962C8B-B14F-4D97-AF65-F5344CB8AC3E}">
        <p14:creationId xmlns:p14="http://schemas.microsoft.com/office/powerpoint/2010/main" val="263078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" y="1260264"/>
            <a:ext cx="2158978" cy="2158978"/>
          </a:xfrm>
          <a:prstGeom prst="rect">
            <a:avLst/>
          </a:prstGeom>
        </p:spPr>
      </p:pic>
      <p:pic>
        <p:nvPicPr>
          <p:cNvPr id="3" name="Picture 2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95" y="1260264"/>
            <a:ext cx="2158978" cy="2158978"/>
          </a:xfrm>
          <a:prstGeom prst="rect">
            <a:avLst/>
          </a:prstGeom>
        </p:spPr>
      </p:pic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19" y="1188638"/>
            <a:ext cx="2158978" cy="2158978"/>
          </a:xfrm>
          <a:prstGeom prst="rect">
            <a:avLst/>
          </a:prstGeom>
        </p:spPr>
      </p:pic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7" y="4021213"/>
            <a:ext cx="2158978" cy="2158978"/>
          </a:xfrm>
          <a:prstGeom prst="rect">
            <a:avLst/>
          </a:prstGeom>
        </p:spPr>
      </p:pic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82" y="4021213"/>
            <a:ext cx="2158978" cy="2158978"/>
          </a:xfrm>
          <a:prstGeom prst="rect">
            <a:avLst/>
          </a:prstGeom>
        </p:spPr>
      </p:pic>
      <p:pic>
        <p:nvPicPr>
          <p:cNvPr id="7" name="Picture 6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46" y="4021213"/>
            <a:ext cx="2158978" cy="21589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687286" y="2376714"/>
            <a:ext cx="508000" cy="508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925288" y="2376714"/>
            <a:ext cx="762001" cy="508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4318533" y="1776937"/>
            <a:ext cx="217714" cy="65314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17571" y="2358040"/>
            <a:ext cx="471715" cy="74385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6948714" y="2250776"/>
            <a:ext cx="453572" cy="50800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402286" y="1978632"/>
            <a:ext cx="914400" cy="27214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088571" y="5088498"/>
            <a:ext cx="598717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687287" y="4253927"/>
            <a:ext cx="272142" cy="8345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510339" y="5086163"/>
            <a:ext cx="181429" cy="7075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027181" y="4235253"/>
            <a:ext cx="471714" cy="8345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531428" y="4892272"/>
            <a:ext cx="870858" cy="1995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7420429" y="4873598"/>
            <a:ext cx="562428" cy="19957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25286" y="3508429"/>
            <a:ext cx="1524000" cy="400110"/>
          </a:xfrm>
          <a:prstGeom prst="rect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cs typeface="Arial Black"/>
              </a:rPr>
              <a:t>4:39</a:t>
            </a:r>
            <a:r>
              <a:rPr lang="ko-KR" altLang="en-US" sz="2000" b="1" dirty="0" smtClean="0">
                <a:cs typeface="Arial Black"/>
              </a:rPr>
              <a:t> </a:t>
            </a:r>
            <a:r>
              <a:rPr lang="en-US" altLang="ko-KR" sz="2000" b="1" dirty="0" smtClean="0">
                <a:cs typeface="Arial Black"/>
              </a:rPr>
              <a:t>am</a:t>
            </a:r>
            <a:endParaRPr lang="en-US" sz="2000" b="1" dirty="0">
              <a:cs typeface="Arial Black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55571" y="3519474"/>
            <a:ext cx="1524000" cy="400110"/>
          </a:xfrm>
          <a:prstGeom prst="rect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cs typeface="Arial Black"/>
              </a:rPr>
              <a:t>11:25 pm</a:t>
            </a:r>
            <a:endParaRPr lang="en-US" sz="2000" b="1" dirty="0">
              <a:cs typeface="Arial Black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58429" y="3508429"/>
            <a:ext cx="1524000" cy="400110"/>
          </a:xfrm>
          <a:prstGeom prst="rect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cs typeface="Arial Black"/>
              </a:rPr>
              <a:t>7:12 am</a:t>
            </a:r>
            <a:endParaRPr lang="en-US" sz="2000" b="1" dirty="0">
              <a:cs typeface="Arial Black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25288" y="6305434"/>
            <a:ext cx="1524000" cy="400110"/>
          </a:xfrm>
          <a:prstGeom prst="rect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cs typeface="Arial Black"/>
              </a:rPr>
              <a:t>9:03 pm</a:t>
            </a:r>
            <a:endParaRPr lang="en-US" sz="2000" b="1" dirty="0">
              <a:cs typeface="Arial Black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55571" y="6305434"/>
            <a:ext cx="1524000" cy="400110"/>
          </a:xfrm>
          <a:prstGeom prst="rect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cs typeface="Arial Black"/>
              </a:rPr>
              <a:t>5:55 am</a:t>
            </a:r>
            <a:endParaRPr lang="en-US" sz="2000" b="1" dirty="0">
              <a:cs typeface="Arial Black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658429" y="6305434"/>
            <a:ext cx="1524000" cy="400110"/>
          </a:xfrm>
          <a:prstGeom prst="rect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cs typeface="Arial Black"/>
              </a:rPr>
              <a:t>2:47 pm</a:t>
            </a:r>
            <a:endParaRPr lang="en-US" sz="2000" b="1" dirty="0">
              <a:cs typeface="Arial Black"/>
            </a:endParaRPr>
          </a:p>
        </p:txBody>
      </p:sp>
      <p:graphicFrame>
        <p:nvGraphicFramePr>
          <p:cNvPr id="2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7838698"/>
              </p:ext>
            </p:extLst>
          </p:nvPr>
        </p:nvGraphicFramePr>
        <p:xfrm>
          <a:off x="1000501" y="38610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21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306287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7" y="476547"/>
            <a:ext cx="571672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4994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리사의 하루에 대해 이야기해 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31893" y="1775210"/>
            <a:ext cx="4284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Talk about Lisa’s daily routine in class.)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 descr="School-3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13" y="2311400"/>
            <a:ext cx="3079848" cy="1806844"/>
          </a:xfrm>
          <a:prstGeom prst="rect">
            <a:avLst/>
          </a:prstGeom>
        </p:spPr>
      </p:pic>
      <p:pic>
        <p:nvPicPr>
          <p:cNvPr id="12" name="Picture 11" descr="걸어가는애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906" y="3120336"/>
            <a:ext cx="1065150" cy="11574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669893" y="4177655"/>
            <a:ext cx="1524000" cy="369332"/>
          </a:xfrm>
          <a:prstGeom prst="rect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Black"/>
                <a:cs typeface="Arial Black"/>
              </a:rPr>
              <a:t>7:20 am</a:t>
            </a:r>
            <a:endParaRPr lang="en-US" b="1" dirty="0">
              <a:latin typeface="Arial Black"/>
              <a:cs typeface="Arial Black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382" y="2175320"/>
            <a:ext cx="2444407" cy="2318679"/>
          </a:xfrm>
          <a:prstGeom prst="rect">
            <a:avLst/>
          </a:prstGeom>
        </p:spPr>
      </p:pic>
      <p:pic>
        <p:nvPicPr>
          <p:cNvPr id="24" name="Picture 23" descr="걸어가는애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44" y="3194584"/>
            <a:ext cx="1065150" cy="11574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195006" y="2459809"/>
            <a:ext cx="1524000" cy="369332"/>
          </a:xfrm>
          <a:prstGeom prst="rect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Black"/>
                <a:cs typeface="Arial Black"/>
              </a:rPr>
              <a:t>8:30 am</a:t>
            </a:r>
            <a:endParaRPr lang="en-US" b="1" dirty="0">
              <a:latin typeface="Arial Black"/>
              <a:cs typeface="Arial Black"/>
            </a:endParaRPr>
          </a:p>
        </p:txBody>
      </p:sp>
      <p:pic>
        <p:nvPicPr>
          <p:cNvPr id="26" name="Picture 25" descr="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37" y="4792710"/>
            <a:ext cx="1939782" cy="193978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669893" y="6343469"/>
            <a:ext cx="1524000" cy="369332"/>
          </a:xfrm>
          <a:prstGeom prst="rect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Black"/>
                <a:cs typeface="Arial Black"/>
              </a:rPr>
              <a:t>11:10 am</a:t>
            </a:r>
            <a:endParaRPr lang="en-US" b="1" dirty="0">
              <a:latin typeface="Arial Black"/>
              <a:cs typeface="Arial Black"/>
            </a:endParaRPr>
          </a:p>
        </p:txBody>
      </p:sp>
      <p:pic>
        <p:nvPicPr>
          <p:cNvPr id="28" name="Picture 27" descr="걸어가는애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583" y="5263294"/>
            <a:ext cx="1065150" cy="1157448"/>
          </a:xfrm>
          <a:prstGeom prst="rect">
            <a:avLst/>
          </a:prstGeom>
        </p:spPr>
      </p:pic>
      <p:pic>
        <p:nvPicPr>
          <p:cNvPr id="29" name="Picture 28" descr="5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729" y="4999051"/>
            <a:ext cx="2487702" cy="17137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47161" y="4579533"/>
            <a:ext cx="1524000" cy="369332"/>
          </a:xfrm>
          <a:prstGeom prst="rect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Black"/>
                <a:cs typeface="Arial Black"/>
              </a:rPr>
              <a:t>1:00 pm</a:t>
            </a:r>
            <a:endParaRPr lang="en-US" b="1" dirty="0">
              <a:latin typeface="Arial Black"/>
              <a:cs typeface="Arial Black"/>
            </a:endParaRPr>
          </a:p>
        </p:txBody>
      </p:sp>
      <p:pic>
        <p:nvPicPr>
          <p:cNvPr id="32" name="Picture 31" descr="걸어가는애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389" y="5575044"/>
            <a:ext cx="1065150" cy="1157448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613" y="4644919"/>
            <a:ext cx="1652367" cy="123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7237869" y="6361108"/>
            <a:ext cx="1524000" cy="369332"/>
          </a:xfrm>
          <a:prstGeom prst="rect">
            <a:avLst/>
          </a:prstGeom>
          <a:ln w="1905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 Black"/>
                <a:cs typeface="Arial Black"/>
              </a:rPr>
              <a:t>4:</a:t>
            </a:r>
            <a:r>
              <a:rPr lang="en-US" altLang="ko-KR" b="1" dirty="0" smtClean="0">
                <a:latin typeface="Arial Black"/>
                <a:cs typeface="Arial Black"/>
              </a:rPr>
              <a:t>3</a:t>
            </a:r>
            <a:r>
              <a:rPr lang="en-US" b="1" dirty="0" smtClean="0">
                <a:latin typeface="Arial Black"/>
                <a:cs typeface="Arial Black"/>
              </a:rPr>
              <a:t>0 pm</a:t>
            </a:r>
            <a:endParaRPr lang="en-US" b="1" dirty="0">
              <a:latin typeface="Arial Black"/>
              <a:cs typeface="Arial Black"/>
            </a:endParaRPr>
          </a:p>
        </p:txBody>
      </p:sp>
      <p:pic>
        <p:nvPicPr>
          <p:cNvPr id="35" name="Picture 34" descr="걸어가는애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50" y="5302370"/>
            <a:ext cx="1065150" cy="115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9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115555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1054532" y="2364153"/>
            <a:ext cx="7066042" cy="4298461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4994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친구들과 보기와 같이 </a:t>
            </a:r>
            <a:r>
              <a:rPr lang="ko-KR" altLang="en-US" sz="2200" b="1" smtClean="0">
                <a:latin typeface="나눔고딕"/>
                <a:ea typeface="나눔고딕"/>
                <a:cs typeface="나눔고딕"/>
              </a:rPr>
              <a:t>묻고 대답해 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99914" y="1755672"/>
            <a:ext cx="6720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following questions with your classmates.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336562" y="2364154"/>
            <a:ext cx="2873375" cy="424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>
              <a:lnSpc>
                <a:spcPts val="4060"/>
              </a:lnSpc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일어나요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eaLnBrk="1" hangingPunct="1">
              <a:lnSpc>
                <a:spcPts val="4060"/>
              </a:lnSpc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샤워해요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eaLnBrk="1" hangingPunct="1">
              <a:lnSpc>
                <a:spcPts val="4060"/>
              </a:lnSpc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학교에  가요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eaLnBrk="1" hangingPunct="1">
              <a:lnSpc>
                <a:spcPts val="4060"/>
              </a:lnSpc>
            </a:pPr>
            <a:r>
              <a:rPr kumimoji="0" lang="ko-KR" altLang="en-US" sz="2800" dirty="0" smtClean="0">
                <a:latin typeface="나눔고딕"/>
                <a:ea typeface="나눔고딕"/>
                <a:cs typeface="나눔고딕"/>
              </a:rPr>
              <a:t>수업  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있어요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eaLnBrk="1" hangingPunct="1">
              <a:lnSpc>
                <a:spcPts val="4060"/>
              </a:lnSpc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점심  먹어요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eaLnBrk="1" hangingPunct="1">
              <a:lnSpc>
                <a:spcPts val="4060"/>
              </a:lnSpc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집에  가요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eaLnBrk="1" hangingPunct="1">
              <a:lnSpc>
                <a:spcPts val="4060"/>
              </a:lnSpc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공부해요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eaLnBrk="1" hangingPunct="1">
              <a:lnSpc>
                <a:spcPts val="4060"/>
              </a:lnSpc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자요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sp>
        <p:nvSpPr>
          <p:cNvPr id="17" name="AutoShape 6"/>
          <p:cNvSpPr>
            <a:spLocks/>
          </p:cNvSpPr>
          <p:nvPr/>
        </p:nvSpPr>
        <p:spPr bwMode="auto">
          <a:xfrm>
            <a:off x="3563938" y="2637692"/>
            <a:ext cx="585787" cy="3751996"/>
          </a:xfrm>
          <a:prstGeom prst="leftBrace">
            <a:avLst>
              <a:gd name="adj1" fmla="val 6772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kumimoji="0" lang="en-US" sz="2800">
              <a:latin typeface="Arial" charset="0"/>
              <a:cs typeface="Arial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904353" y="4170174"/>
            <a:ext cx="212883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0" lang="ko-KR" altLang="en-US" sz="3200" dirty="0">
                <a:latin typeface="나눔고딕"/>
                <a:ea typeface="나눔고딕"/>
                <a:cs typeface="나눔고딕"/>
              </a:rPr>
              <a:t>몇  시</a:t>
            </a:r>
            <a:r>
              <a:rPr kumimoji="0" lang="ko-KR" altLang="en-US" sz="32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</a:t>
            </a:r>
            <a:endParaRPr kumimoji="0" lang="en-US" altLang="ko-KR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4227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098000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러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[place]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에 가요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.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" name="Picture 8" descr="tosekwan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96" y="2861598"/>
            <a:ext cx="2346860" cy="239320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47140" y="1541743"/>
            <a:ext cx="8273528" cy="129133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9672" y="1627223"/>
            <a:ext cx="76332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6666"/>
                </a:solidFill>
                <a:ea typeface="나눔고딕"/>
                <a:cs typeface="나눔고딕"/>
              </a:rPr>
              <a:t>[Verb~</a:t>
            </a:r>
            <a:r>
              <a:rPr lang="en-US" altLang="ko-KR" sz="2200" b="1" dirty="0" smtClean="0">
                <a:solidFill>
                  <a:srgbClr val="FF6666"/>
                </a:solidFill>
                <a:ea typeface="나눔고딕"/>
                <a:cs typeface="나눔고딕"/>
              </a:rPr>
              <a:t>(</a:t>
            </a:r>
            <a:r>
              <a:rPr lang="ko-KR" altLang="en-US" sz="2200" b="1" dirty="0" smtClean="0">
                <a:solidFill>
                  <a:srgbClr val="FF6666"/>
                </a:solidFill>
                <a:ea typeface="나눔고딕"/>
                <a:cs typeface="나눔고딕"/>
              </a:rPr>
              <a:t>으</a:t>
            </a:r>
            <a:r>
              <a:rPr lang="en-US" altLang="ko-KR" sz="2200" b="1" dirty="0" smtClean="0">
                <a:solidFill>
                  <a:srgbClr val="FF6666"/>
                </a:solidFill>
                <a:ea typeface="나눔고딕"/>
                <a:cs typeface="나눔고딕"/>
              </a:rPr>
              <a:t>)</a:t>
            </a:r>
            <a:r>
              <a:rPr lang="ko-KR" altLang="en-US" sz="2200" b="1" dirty="0" smtClean="0">
                <a:solidFill>
                  <a:srgbClr val="FF6666"/>
                </a:solidFill>
                <a:ea typeface="나눔고딕"/>
                <a:cs typeface="나눔고딕"/>
              </a:rPr>
              <a:t>러</a:t>
            </a:r>
            <a:r>
              <a:rPr lang="en-US" altLang="ko-KR" sz="2200" b="1" dirty="0" smtClean="0">
                <a:solidFill>
                  <a:srgbClr val="FF6666"/>
                </a:solidFill>
                <a:ea typeface="나눔고딕"/>
                <a:cs typeface="나눔고딕"/>
              </a:rPr>
              <a:t>]</a:t>
            </a:r>
            <a:r>
              <a:rPr lang="ko-KR" altLang="ko-KR" sz="2200" dirty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(=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b="1" dirty="0" smtClean="0">
                <a:solidFill>
                  <a:srgbClr val="0080FF"/>
                </a:solidFill>
                <a:ea typeface="나눔고딕"/>
                <a:cs typeface="나눔고딕"/>
              </a:rPr>
              <a:t>[(in order) to verb]</a:t>
            </a:r>
            <a:r>
              <a:rPr lang="en-US" altLang="ko-KR" sz="2200" b="1" dirty="0" smtClean="0">
                <a:ea typeface="나눔고딕"/>
                <a:cs typeface="나눔고딕"/>
              </a:rPr>
              <a:t>)</a:t>
            </a:r>
            <a:endParaRPr lang="en-US" altLang="ko-KR" sz="2200" dirty="0">
              <a:ea typeface="나눔고딕"/>
              <a:cs typeface="나눔고딕"/>
            </a:endParaRPr>
          </a:p>
          <a:p>
            <a:r>
              <a:rPr lang="en-US" altLang="ko-KR" sz="2200" dirty="0" smtClean="0">
                <a:ea typeface="나눔고딕"/>
                <a:cs typeface="나눔고딕"/>
              </a:rPr>
              <a:t>is used with directional </a:t>
            </a:r>
            <a:r>
              <a:rPr lang="en-US" altLang="ko-KR" sz="2200" dirty="0">
                <a:ea typeface="나눔고딕"/>
                <a:cs typeface="나눔고딕"/>
              </a:rPr>
              <a:t>v</a:t>
            </a:r>
            <a:r>
              <a:rPr lang="en-US" altLang="ko-KR" sz="2200" dirty="0" smtClean="0">
                <a:ea typeface="나눔고딕"/>
                <a:cs typeface="나눔고딕"/>
              </a:rPr>
              <a:t>erbs </a:t>
            </a:r>
            <a:r>
              <a:rPr lang="ko-KR" altLang="en-US" sz="2200" dirty="0" smtClean="0">
                <a:ea typeface="나눔고딕"/>
                <a:cs typeface="나눔고딕"/>
              </a:rPr>
              <a:t>가다</a:t>
            </a:r>
            <a:r>
              <a:rPr lang="en-US" altLang="ko-KR" sz="2200" dirty="0" smtClean="0"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ea typeface="나눔고딕"/>
                <a:cs typeface="나눔고딕"/>
              </a:rPr>
              <a:t>오다 </a:t>
            </a:r>
            <a:r>
              <a:rPr lang="en-US" altLang="ko-KR" sz="2200" dirty="0" smtClean="0">
                <a:ea typeface="나눔고딕"/>
                <a:cs typeface="나눔고딕"/>
              </a:rPr>
              <a:t>to indicate the </a:t>
            </a:r>
            <a:r>
              <a:rPr lang="en-US" altLang="ko-KR" sz="2200" u="sng" dirty="0" smtClean="0">
                <a:ea typeface="나눔고딕"/>
                <a:cs typeface="나눔고딕"/>
              </a:rPr>
              <a:t>purpose</a:t>
            </a:r>
            <a:r>
              <a:rPr lang="en-US" altLang="ko-KR" sz="2200" dirty="0" smtClean="0">
                <a:ea typeface="나눔고딕"/>
                <a:cs typeface="나눔고딕"/>
              </a:rPr>
              <a:t> of going or comings.</a:t>
            </a:r>
            <a:endParaRPr lang="en-US" sz="2200" dirty="0">
              <a:ea typeface="나눔고딕"/>
              <a:cs typeface="나눔고딕"/>
            </a:endParaRPr>
          </a:p>
        </p:txBody>
      </p:sp>
      <p:pic>
        <p:nvPicPr>
          <p:cNvPr id="11" name="Picture 10" descr="kat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998" y="3187154"/>
            <a:ext cx="2880360" cy="180136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404815" y="5254799"/>
            <a:ext cx="6069543" cy="622986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28454" y="5292659"/>
            <a:ext cx="2519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도서관에  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1077" y="5292660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공부하다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536" y="3872244"/>
            <a:ext cx="152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order to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2071077" y="5293875"/>
            <a:ext cx="1534761" cy="523220"/>
          </a:xfrm>
          <a:prstGeom prst="rect">
            <a:avLst/>
          </a:prstGeom>
          <a:solidFill>
            <a:srgbClr val="FFCC66"/>
          </a:solidFill>
          <a:ln>
            <a:solidFill>
              <a:srgbClr val="FFCC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공부하러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61942" y="6010236"/>
            <a:ext cx="5476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FF"/>
                </a:solidFill>
              </a:rPr>
              <a:t>‘I go to the library in order to study.’</a:t>
            </a:r>
            <a:endParaRPr lang="en-US" sz="2800" dirty="0">
              <a:solidFill>
                <a:srgbClr val="008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7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/>
      <p:bldP spid="13" grpId="0"/>
      <p:bldP spid="14" grpId="0"/>
      <p:bldP spid="15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733219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러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[place]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에 가요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.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40" y="1541744"/>
            <a:ext cx="8273528" cy="94725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9672" y="1549071"/>
            <a:ext cx="76332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6666"/>
                </a:solidFill>
                <a:ea typeface="나눔고딕"/>
                <a:cs typeface="나눔고딕"/>
              </a:rPr>
              <a:t>Conjugation</a:t>
            </a:r>
          </a:p>
          <a:p>
            <a:pPr algn="ctr"/>
            <a:r>
              <a:rPr lang="en-US" sz="2800" b="1" dirty="0" smtClean="0">
                <a:solidFill>
                  <a:srgbClr val="008000"/>
                </a:solidFill>
                <a:ea typeface="나눔고딕"/>
                <a:cs typeface="나눔고딕"/>
              </a:rPr>
              <a:t>C</a:t>
            </a:r>
            <a:r>
              <a:rPr lang="en-US" sz="2800" dirty="0" smtClean="0">
                <a:ea typeface="나눔고딕"/>
                <a:cs typeface="나눔고딕"/>
              </a:rPr>
              <a:t> - </a:t>
            </a:r>
            <a:r>
              <a:rPr lang="en-US" altLang="ko-KR" sz="2800" b="1" dirty="0" smtClean="0">
                <a:solidFill>
                  <a:srgbClr val="FF0080"/>
                </a:solidFill>
                <a:ea typeface="나눔고딕"/>
                <a:cs typeface="나눔고딕"/>
              </a:rPr>
              <a:t>~</a:t>
            </a:r>
            <a:r>
              <a:rPr lang="ko-KR" altLang="en-US" sz="2800" b="1" dirty="0" smtClean="0">
                <a:solidFill>
                  <a:srgbClr val="FF0080"/>
                </a:solidFill>
                <a:ea typeface="나눔고딕"/>
                <a:cs typeface="나눔고딕"/>
              </a:rPr>
              <a:t>으러</a:t>
            </a:r>
            <a:r>
              <a:rPr lang="en-US" altLang="ko-KR" sz="2800" dirty="0" smtClean="0">
                <a:ea typeface="나눔고딕"/>
                <a:cs typeface="나눔고딕"/>
              </a:rPr>
              <a:t>		</a:t>
            </a:r>
            <a:r>
              <a:rPr lang="en-US" altLang="ko-KR" sz="2800" b="1" dirty="0" smtClean="0">
                <a:solidFill>
                  <a:srgbClr val="008000"/>
                </a:solidFill>
                <a:ea typeface="나눔고딕"/>
                <a:cs typeface="나눔고딕"/>
              </a:rPr>
              <a:t>V</a:t>
            </a:r>
            <a:r>
              <a:rPr lang="en-US" altLang="ko-KR" sz="2800" dirty="0" smtClean="0">
                <a:ea typeface="나눔고딕"/>
                <a:cs typeface="나눔고딕"/>
              </a:rPr>
              <a:t> - </a:t>
            </a:r>
            <a:r>
              <a:rPr lang="en-US" altLang="ko-KR" sz="2800" b="1" dirty="0" smtClean="0">
                <a:solidFill>
                  <a:srgbClr val="0080FF"/>
                </a:solidFill>
                <a:ea typeface="나눔고딕"/>
                <a:cs typeface="나눔고딕"/>
              </a:rPr>
              <a:t>~</a:t>
            </a:r>
            <a:r>
              <a:rPr lang="ko-KR" altLang="en-US" sz="2800" b="1" dirty="0" smtClean="0">
                <a:solidFill>
                  <a:srgbClr val="0080FF"/>
                </a:solidFill>
                <a:ea typeface="나눔고딕"/>
                <a:cs typeface="나눔고딕"/>
              </a:rPr>
              <a:t>러</a:t>
            </a:r>
            <a:endParaRPr lang="en-US" sz="2800" b="1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2303" y="2997405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연습하다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4072042" y="3177716"/>
            <a:ext cx="729932" cy="2028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081472" y="3005015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연습하</a:t>
            </a:r>
            <a:r>
              <a:rPr lang="ko-KR" altLang="en-US" sz="28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러</a:t>
            </a:r>
            <a:endParaRPr lang="en-US" sz="28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52303" y="3692358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가르치다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4072042" y="3838116"/>
            <a:ext cx="729932" cy="2028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081472" y="3692358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가르치</a:t>
            </a:r>
            <a:r>
              <a:rPr lang="ko-KR" altLang="en-US" sz="28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러</a:t>
            </a:r>
            <a:endParaRPr lang="en-US" sz="28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25841" y="4352763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읽다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4072042" y="4540764"/>
            <a:ext cx="729932" cy="2028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37776" y="4391839"/>
            <a:ext cx="1197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읽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으러</a:t>
            </a:r>
            <a:endParaRPr lang="en-US" sz="28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25841" y="5035381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사다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4072042" y="5201164"/>
            <a:ext cx="729932" cy="2028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394083" y="5035381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사</a:t>
            </a:r>
            <a:r>
              <a:rPr lang="ko-KR" altLang="en-US" sz="28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러</a:t>
            </a:r>
            <a:endParaRPr lang="en-US" sz="28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25841" y="5682828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먹다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4072042" y="5842026"/>
            <a:ext cx="729932" cy="2028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237776" y="5682828"/>
            <a:ext cx="1197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먹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으러</a:t>
            </a:r>
            <a:endParaRPr lang="en-US" sz="28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063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19" grpId="0"/>
      <p:bldP spid="20" grpId="0"/>
      <p:bldP spid="21" grpId="0" animBg="1"/>
      <p:bldP spid="22" grpId="0"/>
      <p:bldP spid="23" grpId="0"/>
      <p:bldP spid="24" grpId="0" animBg="1"/>
      <p:bldP spid="25" grpId="0"/>
      <p:bldP spid="26" grpId="0"/>
      <p:bldP spid="27" grpId="0" animBg="1"/>
      <p:bldP spid="28" grpId="0"/>
      <p:bldP spid="29" grpId="0"/>
      <p:bldP spid="30" grpId="0" animBg="1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028652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9158" y="1378888"/>
            <a:ext cx="46483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sz="2000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공원</a:t>
            </a:r>
            <a:r>
              <a:rPr lang="en-US" altLang="ko-KR" sz="2000" dirty="0" smtClean="0">
                <a:ea typeface="나눔고딕"/>
                <a:cs typeface="나눔고딕"/>
              </a:rPr>
              <a:t>			park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랩</a:t>
            </a:r>
            <a:r>
              <a:rPr lang="en-US" altLang="ko-KR" sz="2000" dirty="0" smtClean="0">
                <a:ea typeface="나눔고딕"/>
                <a:cs typeface="나눔고딕"/>
              </a:rPr>
              <a:t>				lab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백화점</a:t>
            </a:r>
            <a:r>
              <a:rPr lang="en-US" altLang="ko-KR" sz="2000" dirty="0" smtClean="0">
                <a:solidFill>
                  <a:srgbClr val="FF6600"/>
                </a:solidFill>
                <a:ea typeface="나눔고딕"/>
                <a:cs typeface="나눔고딕"/>
              </a:rPr>
              <a:t>[</a:t>
            </a:r>
            <a:r>
              <a:rPr lang="ko-KR" altLang="en-US" sz="2000" dirty="0" smtClean="0">
                <a:solidFill>
                  <a:srgbClr val="FF6600"/>
                </a:solidFill>
                <a:ea typeface="나눔고딕"/>
                <a:cs typeface="나눔고딕"/>
              </a:rPr>
              <a:t>배콰점</a:t>
            </a:r>
            <a:r>
              <a:rPr lang="en-US" altLang="ko-KR" sz="2000" dirty="0" smtClean="0">
                <a:solidFill>
                  <a:srgbClr val="FF6600"/>
                </a:solidFill>
                <a:ea typeface="나눔고딕"/>
                <a:cs typeface="나눔고딕"/>
              </a:rPr>
              <a:t>]</a:t>
            </a:r>
            <a:r>
              <a:rPr lang="en-US" altLang="ko-KR" sz="2000" dirty="0" smtClean="0">
                <a:ea typeface="나눔고딕"/>
                <a:cs typeface="나눔고딕"/>
              </a:rPr>
              <a:t>	department store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생일</a:t>
            </a:r>
            <a:r>
              <a:rPr lang="en-US" altLang="ko-KR" sz="2000" dirty="0" smtClean="0">
                <a:ea typeface="나눔고딕"/>
                <a:cs typeface="나눔고딕"/>
              </a:rPr>
              <a:t>			birthday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서점</a:t>
            </a:r>
            <a:r>
              <a:rPr lang="en-US" altLang="ko-KR" sz="2000" dirty="0" smtClean="0">
                <a:ea typeface="나눔고딕"/>
                <a:cs typeface="나눔고딕"/>
              </a:rPr>
              <a:t>			bookstore (=</a:t>
            </a:r>
            <a:r>
              <a:rPr lang="ko-KR" altLang="en-US" sz="2000" dirty="0" smtClean="0">
                <a:ea typeface="나눔고딕"/>
                <a:cs typeface="나눔고딕"/>
              </a:rPr>
              <a:t>책방</a:t>
            </a:r>
            <a:r>
              <a:rPr lang="en-US" altLang="ko-KR" sz="2000" dirty="0" smtClean="0">
                <a:ea typeface="나눔고딕"/>
                <a:cs typeface="나눔고딕"/>
              </a:rPr>
              <a:t>)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선물</a:t>
            </a:r>
            <a:r>
              <a:rPr lang="en-US" altLang="ko-KR" sz="2000" dirty="0" smtClean="0"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ea typeface="나눔고딕"/>
                <a:cs typeface="나눔고딕"/>
              </a:rPr>
              <a:t>하다</a:t>
            </a:r>
            <a:r>
              <a:rPr lang="en-US" altLang="ko-KR" sz="2000" dirty="0" smtClean="0">
                <a:ea typeface="나눔고딕"/>
                <a:cs typeface="나눔고딕"/>
              </a:rPr>
              <a:t>)		present, gift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쇼핑</a:t>
            </a:r>
            <a:r>
              <a:rPr lang="en-US" altLang="ko-KR" sz="2000" dirty="0" smtClean="0"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ea typeface="나눔고딕"/>
                <a:cs typeface="나눔고딕"/>
              </a:rPr>
              <a:t>하다</a:t>
            </a:r>
            <a:r>
              <a:rPr lang="en-US" altLang="ko-KR" sz="2000" dirty="0" smtClean="0">
                <a:ea typeface="나눔고딕"/>
                <a:cs typeface="나눔고딕"/>
              </a:rPr>
              <a:t>)		shopping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연습</a:t>
            </a:r>
            <a:r>
              <a:rPr lang="en-US" altLang="ko-KR" sz="2000" dirty="0" smtClean="0"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ea typeface="나눔고딕"/>
                <a:cs typeface="나눔고딕"/>
              </a:rPr>
              <a:t>하다</a:t>
            </a:r>
            <a:r>
              <a:rPr lang="en-US" altLang="ko-KR" sz="2000" dirty="0" smtClean="0">
                <a:ea typeface="나눔고딕"/>
                <a:cs typeface="나눔고딕"/>
              </a:rPr>
              <a:t>)		practice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오래간만</a:t>
            </a:r>
            <a:r>
              <a:rPr lang="en-US" altLang="ko-KR" sz="2000" dirty="0" smtClean="0">
                <a:ea typeface="나눔고딕"/>
                <a:cs typeface="나눔고딕"/>
              </a:rPr>
              <a:t>		after a long time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운동</a:t>
            </a:r>
            <a:r>
              <a:rPr lang="en-US" altLang="ko-KR" sz="2000" dirty="0" smtClean="0"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ea typeface="나눔고딕"/>
                <a:cs typeface="나눔고딕"/>
              </a:rPr>
              <a:t>하다</a:t>
            </a:r>
            <a:r>
              <a:rPr lang="en-US" altLang="ko-KR" sz="2000" dirty="0" smtClean="0">
                <a:ea typeface="나눔고딕"/>
                <a:cs typeface="나눔고딕"/>
              </a:rPr>
              <a:t>)		exercise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일</a:t>
            </a:r>
            <a:r>
              <a:rPr lang="en-US" altLang="ko-KR" sz="2000" dirty="0" smtClean="0"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ea typeface="나눔고딕"/>
                <a:cs typeface="나눔고딕"/>
              </a:rPr>
              <a:t>하다</a:t>
            </a:r>
            <a:r>
              <a:rPr lang="en-US" altLang="ko-KR" sz="2000" dirty="0" smtClean="0">
                <a:ea typeface="나눔고딕"/>
                <a:cs typeface="나눔고딕"/>
              </a:rPr>
              <a:t>)			work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저녁</a:t>
            </a:r>
            <a:r>
              <a:rPr lang="en-US" altLang="ko-KR" sz="2000" dirty="0" smtClean="0">
                <a:ea typeface="나눔고딕"/>
                <a:cs typeface="나눔고딕"/>
              </a:rPr>
              <a:t>			(1) evening (2) dinner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점심</a:t>
            </a:r>
            <a:r>
              <a:rPr lang="en-US" altLang="ko-KR" sz="2000" dirty="0" smtClean="0">
                <a:ea typeface="나눔고딕"/>
                <a:cs typeface="나눔고딕"/>
              </a:rPr>
              <a:t>			lunch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커피숍</a:t>
            </a:r>
            <a:r>
              <a:rPr lang="en-US" altLang="ko-KR" sz="2000" dirty="0" smtClean="0">
                <a:ea typeface="나눔고딕"/>
                <a:cs typeface="나눔고딕"/>
              </a:rPr>
              <a:t>			coffee shop, cafe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테니스</a:t>
            </a:r>
            <a:r>
              <a:rPr lang="en-US" altLang="ko-KR" sz="2000" dirty="0" smtClean="0">
                <a:ea typeface="나눔고딕"/>
                <a:cs typeface="나눔고딕"/>
              </a:rPr>
              <a:t>			tennis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햄버거</a:t>
            </a:r>
            <a:r>
              <a:rPr lang="en-US" altLang="ko-KR" sz="2000" dirty="0" smtClean="0">
                <a:ea typeface="나눔고딕"/>
                <a:cs typeface="나눔고딕"/>
              </a:rPr>
              <a:t>			hamburger</a:t>
            </a:r>
            <a:endParaRPr lang="en-US" altLang="ko-KR" sz="2000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6500" y="1378888"/>
            <a:ext cx="510525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가르치다</a:t>
            </a:r>
            <a:r>
              <a:rPr lang="en-US" altLang="ko-KR" sz="2000" dirty="0" smtClean="0">
                <a:ea typeface="나눔고딕"/>
                <a:cs typeface="나눔고딕"/>
              </a:rPr>
              <a:t>		to teach</a:t>
            </a:r>
          </a:p>
          <a:p>
            <a:pPr latinLnBrk="1">
              <a:defRPr/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사다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en-US" altLang="ko-KR" sz="2000" dirty="0" smtClean="0">
                <a:ea typeface="나눔고딕"/>
                <a:cs typeface="나눔고딕"/>
              </a:rPr>
              <a:t>to buy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치다</a:t>
            </a:r>
            <a:r>
              <a:rPr lang="en-US" altLang="ko-KR" sz="2000" dirty="0" smtClean="0">
                <a:ea typeface="나눔고딕"/>
                <a:cs typeface="나눔고딕"/>
              </a:rPr>
              <a:t>			to play (tennis)</a:t>
            </a:r>
          </a:p>
          <a:p>
            <a:pPr latinLnBrk="1">
              <a:defRPr/>
            </a:pPr>
            <a:endParaRPr lang="en-US" altLang="ko-KR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  <a:endParaRPr lang="en-US" altLang="ko-KR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에</a:t>
            </a:r>
            <a:r>
              <a:rPr lang="en-US" altLang="ko-KR" sz="2000" dirty="0" smtClean="0">
                <a:ea typeface="나눔고딕"/>
                <a:cs typeface="나눔고딕"/>
              </a:rPr>
              <a:t>				to (destination)</a:t>
            </a: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에서</a:t>
            </a:r>
            <a:r>
              <a:rPr lang="en-US" altLang="ko-KR" sz="2000" dirty="0" smtClean="0">
                <a:ea typeface="나눔고딕"/>
                <a:cs typeface="나눔고딕"/>
              </a:rPr>
              <a:t>			in, at </a:t>
            </a:r>
          </a:p>
          <a:p>
            <a:pPr latinLnBrk="1">
              <a:defRPr/>
            </a:pPr>
            <a:r>
              <a:rPr lang="en-US" altLang="ko-KR" sz="2000" dirty="0">
                <a:ea typeface="나눔고딕"/>
                <a:cs typeface="나눔고딕"/>
              </a:rPr>
              <a:t>	</a:t>
            </a:r>
            <a:r>
              <a:rPr lang="en-US" altLang="ko-KR" sz="2000" dirty="0" smtClean="0">
                <a:ea typeface="나눔고딕"/>
                <a:cs typeface="나눔고딕"/>
              </a:rPr>
              <a:t>			(dynamic location)</a:t>
            </a:r>
          </a:p>
          <a:p>
            <a:pPr latinLnBrk="1">
              <a:defRPr/>
            </a:pP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  <a:endParaRPr lang="en-US" altLang="ko-KR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 smtClean="0">
                <a:solidFill>
                  <a:srgbClr val="000000"/>
                </a:solidFill>
                <a:ea typeface="나눔고딕"/>
                <a:cs typeface="나눔고딕"/>
              </a:rPr>
              <a:t>안녕히</a:t>
            </a:r>
            <a:r>
              <a:rPr lang="en-US" altLang="ko-KR" sz="2000" dirty="0" smtClean="0">
                <a:solidFill>
                  <a:srgbClr val="000000"/>
                </a:solidFill>
                <a:ea typeface="나눔고딕"/>
                <a:cs typeface="나눔고딕"/>
              </a:rPr>
              <a:t>			in peace</a:t>
            </a:r>
          </a:p>
          <a:p>
            <a:pPr latinLnBrk="1">
              <a:defRPr/>
            </a:pPr>
            <a:endParaRPr lang="en-US" altLang="ko-KR" sz="2000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CONJUNCTION</a:t>
            </a:r>
            <a:endParaRPr lang="en-US" altLang="ko-KR" sz="2000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sz="2000" dirty="0" smtClean="0">
                <a:ea typeface="나눔고딕"/>
                <a:cs typeface="나눔고딕"/>
              </a:rPr>
              <a:t>그런데</a:t>
            </a:r>
            <a:r>
              <a:rPr lang="en-US" altLang="ko-KR" sz="2000" dirty="0">
                <a:ea typeface="나눔고딕"/>
                <a:cs typeface="나눔고딕"/>
              </a:rPr>
              <a:t>			</a:t>
            </a:r>
            <a:r>
              <a:rPr lang="en-US" altLang="ko-KR" sz="2000" dirty="0" smtClean="0">
                <a:ea typeface="나눔고딕"/>
                <a:cs typeface="나눔고딕"/>
              </a:rPr>
              <a:t>by the way</a:t>
            </a:r>
            <a:endParaRPr lang="en-US" altLang="ko-KR" sz="2000" dirty="0">
              <a:ea typeface="나눔고딕"/>
              <a:cs typeface="나눔고딕"/>
            </a:endParaRPr>
          </a:p>
        </p:txBody>
      </p:sp>
      <p:pic>
        <p:nvPicPr>
          <p:cNvPr id="3" name="L5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38" y="638446"/>
            <a:ext cx="649496" cy="55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4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684422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러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[place]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에 가요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.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mann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0" y="2625966"/>
            <a:ext cx="3600939" cy="3276002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5946" y="1844226"/>
            <a:ext cx="2325077" cy="742461"/>
          </a:xfrm>
          <a:prstGeom prst="wedgeRoundRectCallout">
            <a:avLst>
              <a:gd name="adj1" fmla="val 22024"/>
              <a:gd name="adj2" fmla="val 92500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2505" y="1953847"/>
            <a:ext cx="2168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어디 가세요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487615" y="1614083"/>
            <a:ext cx="3380573" cy="742461"/>
          </a:xfrm>
          <a:prstGeom prst="wedgeRoundRectCallout">
            <a:avLst>
              <a:gd name="adj1" fmla="val -33588"/>
              <a:gd name="adj2" fmla="val 84606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34155" y="1692237"/>
            <a:ext cx="3214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_______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집에 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37597" y="5995013"/>
            <a:ext cx="6069543" cy="622986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65121" y="6046018"/>
            <a:ext cx="3194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공부하러 집에 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1" name="Picture 10" descr="kongpwuhata 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95" y="3313722"/>
            <a:ext cx="2299677" cy="1987733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5646621" y="3048000"/>
            <a:ext cx="3243385" cy="2696308"/>
          </a:xfrm>
          <a:prstGeom prst="cloudCallout">
            <a:avLst>
              <a:gd name="adj1" fmla="val -91755"/>
              <a:gd name="adj2" fmla="val -29464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5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64419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러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[place]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에 가요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.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mann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0" y="2625966"/>
            <a:ext cx="3600939" cy="3276002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5946" y="1844226"/>
            <a:ext cx="2325077" cy="742461"/>
          </a:xfrm>
          <a:prstGeom prst="wedgeRoundRectCallout">
            <a:avLst>
              <a:gd name="adj1" fmla="val 22024"/>
              <a:gd name="adj2" fmla="val 92500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2505" y="1953847"/>
            <a:ext cx="2168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어디 가세요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487615" y="1614083"/>
            <a:ext cx="3380573" cy="742461"/>
          </a:xfrm>
          <a:prstGeom prst="wedgeRoundRectCallout">
            <a:avLst>
              <a:gd name="adj1" fmla="val -33588"/>
              <a:gd name="adj2" fmla="val 84606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34155" y="1692237"/>
            <a:ext cx="3214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_______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집에 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37597" y="5995013"/>
            <a:ext cx="6069543" cy="622986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687209" y="6046018"/>
            <a:ext cx="397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나눔고딕"/>
                <a:ea typeface="나눔고딕"/>
                <a:cs typeface="나눔고딕"/>
              </a:rPr>
              <a:t>텔레비전 보러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집에 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395" y="3487960"/>
            <a:ext cx="2299677" cy="1639256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5646621" y="3048000"/>
            <a:ext cx="3243385" cy="2696308"/>
          </a:xfrm>
          <a:prstGeom prst="cloudCallout">
            <a:avLst>
              <a:gd name="adj1" fmla="val -91755"/>
              <a:gd name="adj2" fmla="val -29464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3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622378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러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[place]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에 가요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.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mann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30" y="2625966"/>
            <a:ext cx="3600939" cy="3276002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5946" y="1844226"/>
            <a:ext cx="2325077" cy="742461"/>
          </a:xfrm>
          <a:prstGeom prst="wedgeRoundRectCallout">
            <a:avLst>
              <a:gd name="adj1" fmla="val 22024"/>
              <a:gd name="adj2" fmla="val 92500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2505" y="1953847"/>
            <a:ext cx="2168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어디 가세요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487615" y="1614083"/>
            <a:ext cx="3380573" cy="742461"/>
          </a:xfrm>
          <a:prstGeom prst="wedgeRoundRectCallout">
            <a:avLst>
              <a:gd name="adj1" fmla="val -33588"/>
              <a:gd name="adj2" fmla="val 84606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34155" y="1692237"/>
            <a:ext cx="3214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_______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집에 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37597" y="5995013"/>
            <a:ext cx="6069543" cy="622986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55971" y="6046018"/>
            <a:ext cx="3632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점심 먹으러 집에 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462" y="3230045"/>
            <a:ext cx="2240723" cy="2240723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5646621" y="3048000"/>
            <a:ext cx="3243385" cy="2696308"/>
          </a:xfrm>
          <a:prstGeom prst="cloudCallout">
            <a:avLst>
              <a:gd name="adj1" fmla="val -91755"/>
              <a:gd name="adj2" fmla="val -29464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1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20708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러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[place]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에 가요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.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12" y="2715944"/>
            <a:ext cx="3813810" cy="3279069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5946" y="1844226"/>
            <a:ext cx="2325077" cy="742461"/>
          </a:xfrm>
          <a:prstGeom prst="wedgeRoundRectCallout">
            <a:avLst>
              <a:gd name="adj1" fmla="val 22024"/>
              <a:gd name="adj2" fmla="val 92500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2505" y="1953847"/>
            <a:ext cx="2168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어디 가세요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487615" y="1614083"/>
            <a:ext cx="4036082" cy="742461"/>
          </a:xfrm>
          <a:prstGeom prst="wedgeRoundRectCallout">
            <a:avLst>
              <a:gd name="adj1" fmla="val -33588"/>
              <a:gd name="adj2" fmla="val 84606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34155" y="1692237"/>
            <a:ext cx="3815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__________________.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37597" y="5995013"/>
            <a:ext cx="6069543" cy="622986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55971" y="6046018"/>
            <a:ext cx="3869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쇼핑하러 백화점에 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4" y="3266832"/>
            <a:ext cx="2543316" cy="2223478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5646621" y="3048000"/>
            <a:ext cx="3243385" cy="2696308"/>
          </a:xfrm>
          <a:prstGeom prst="cloudCallout">
            <a:avLst>
              <a:gd name="adj1" fmla="val -91755"/>
              <a:gd name="adj2" fmla="val -29464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3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304529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러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[place]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에 가요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.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12" y="2715944"/>
            <a:ext cx="3813810" cy="3279069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5946" y="1844226"/>
            <a:ext cx="2325077" cy="742461"/>
          </a:xfrm>
          <a:prstGeom prst="wedgeRoundRectCallout">
            <a:avLst>
              <a:gd name="adj1" fmla="val 22024"/>
              <a:gd name="adj2" fmla="val 92500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2505" y="1953847"/>
            <a:ext cx="2168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어디 가세요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487615" y="1614083"/>
            <a:ext cx="4036082" cy="742461"/>
          </a:xfrm>
          <a:prstGeom prst="wedgeRoundRectCallout">
            <a:avLst>
              <a:gd name="adj1" fmla="val -33588"/>
              <a:gd name="adj2" fmla="val 84606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34155" y="1692237"/>
            <a:ext cx="3815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__________________.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37597" y="5995013"/>
            <a:ext cx="6069543" cy="622986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37597" y="6016627"/>
            <a:ext cx="6230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커피 마시러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친구 만나러 커피숍에 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43" y="3188680"/>
            <a:ext cx="2223478" cy="2223478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5646621" y="3048000"/>
            <a:ext cx="3243385" cy="2696308"/>
          </a:xfrm>
          <a:prstGeom prst="cloudCallout">
            <a:avLst>
              <a:gd name="adj1" fmla="val -91755"/>
              <a:gd name="adj2" fmla="val -29464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528429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러 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[place]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에 가요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.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12" y="2715944"/>
            <a:ext cx="3813810" cy="3279069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45946" y="1844226"/>
            <a:ext cx="2325077" cy="742461"/>
          </a:xfrm>
          <a:prstGeom prst="wedgeRoundRectCallout">
            <a:avLst>
              <a:gd name="adj1" fmla="val 22024"/>
              <a:gd name="adj2" fmla="val 92500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2505" y="1953847"/>
            <a:ext cx="2168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어디 가세요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487615" y="1614083"/>
            <a:ext cx="4036082" cy="742461"/>
          </a:xfrm>
          <a:prstGeom prst="wedgeRoundRectCallout">
            <a:avLst>
              <a:gd name="adj1" fmla="val -33588"/>
              <a:gd name="adj2" fmla="val 84606"/>
              <a:gd name="adj3" fmla="val 16667"/>
            </a:avLst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34155" y="1692237"/>
            <a:ext cx="3815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__________________.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37597" y="5995013"/>
            <a:ext cx="6069543" cy="622986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53156" y="6016627"/>
            <a:ext cx="3194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나눔고딕"/>
                <a:ea typeface="나눔고딕"/>
                <a:cs typeface="나눔고딕"/>
              </a:rPr>
              <a:t>샤워하러 집에 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3" y="3028760"/>
            <a:ext cx="2383398" cy="2383398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5646621" y="3048000"/>
            <a:ext cx="3243385" cy="2696308"/>
          </a:xfrm>
          <a:prstGeom prst="cloudCallout">
            <a:avLst>
              <a:gd name="adj1" fmla="val -91755"/>
              <a:gd name="adj2" fmla="val -29464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0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28081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Irregular verbs in /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ㄷ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627013"/>
            <a:ext cx="8434509" cy="104975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587" y="1704511"/>
            <a:ext cx="82699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Irregular verbs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Some verbs are subject to variation depending on the following sound.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541586" y="2823551"/>
            <a:ext cx="8269994" cy="14553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3"/>
          <p:cNvSpPr>
            <a:spLocks noChangeArrowheads="1"/>
          </p:cNvSpPr>
          <p:nvPr/>
        </p:nvSpPr>
        <p:spPr bwMode="auto">
          <a:xfrm>
            <a:off x="756510" y="2942006"/>
            <a:ext cx="784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2400" b="1" dirty="0" smtClean="0">
                <a:solidFill>
                  <a:srgbClr val="408000"/>
                </a:solidFill>
                <a:ea typeface="나눔고딕"/>
                <a:cs typeface="나눔고딕"/>
              </a:rPr>
              <a:t>듣다</a:t>
            </a:r>
            <a:r>
              <a:rPr lang="ko-KR" altLang="en-US" sz="2400" dirty="0" smtClean="0">
                <a:solidFill>
                  <a:srgbClr val="0000FF"/>
                </a:solidFill>
                <a:ea typeface="나눔고딕"/>
                <a:cs typeface="나눔고딕"/>
              </a:rPr>
              <a:t> </a:t>
            </a:r>
            <a:r>
              <a:rPr lang="en-US" altLang="ko-KR" sz="2400" dirty="0">
                <a:ea typeface="나눔고딕"/>
                <a:cs typeface="나눔고딕"/>
              </a:rPr>
              <a:t>‘to listen or take a course</a:t>
            </a:r>
            <a:r>
              <a:rPr lang="en-US" altLang="ko-KR" sz="2400" dirty="0">
                <a:solidFill>
                  <a:srgbClr val="0000FF"/>
                </a:solidFill>
                <a:ea typeface="나눔고딕"/>
                <a:cs typeface="나눔고딕"/>
              </a:rPr>
              <a:t>’ </a:t>
            </a:r>
            <a:r>
              <a:rPr lang="en-US" altLang="zh-CN" sz="2400" dirty="0">
                <a:ea typeface="나눔고딕"/>
                <a:cs typeface="나눔고딕"/>
              </a:rPr>
              <a:t>and</a:t>
            </a:r>
            <a:r>
              <a:rPr lang="en-US" altLang="zh-CN" sz="2400" b="1" dirty="0">
                <a:solidFill>
                  <a:srgbClr val="FF0000"/>
                </a:solidFill>
                <a:ea typeface="나눔고딕"/>
                <a:cs typeface="나눔고딕"/>
              </a:rPr>
              <a:t> </a:t>
            </a:r>
            <a:r>
              <a:rPr lang="ko-KR" altLang="en-US" sz="2400" b="1" dirty="0" smtClean="0">
                <a:solidFill>
                  <a:srgbClr val="408000"/>
                </a:solidFill>
                <a:ea typeface="나눔고딕"/>
                <a:cs typeface="나눔고딕"/>
              </a:rPr>
              <a:t>걷다</a:t>
            </a:r>
            <a:r>
              <a:rPr lang="en-US" altLang="ko-KR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‘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to walk’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 </a:t>
            </a:r>
            <a:r>
              <a:rPr lang="en-US" altLang="zh-CN" sz="2400" dirty="0" smtClean="0">
                <a:ea typeface="나눔고딕"/>
                <a:cs typeface="나눔고딕"/>
              </a:rPr>
              <a:t>have </a:t>
            </a:r>
            <a:r>
              <a:rPr lang="en-US" altLang="zh-CN" sz="2400" b="1" dirty="0">
                <a:solidFill>
                  <a:srgbClr val="3366FF"/>
                </a:solidFill>
                <a:ea typeface="나눔고딕"/>
                <a:cs typeface="나눔고딕"/>
              </a:rPr>
              <a:t>/</a:t>
            </a:r>
            <a:r>
              <a:rPr lang="ko-KR" altLang="en-US" sz="2400" b="1" dirty="0">
                <a:solidFill>
                  <a:srgbClr val="3366FF"/>
                </a:solidFill>
                <a:ea typeface="나눔고딕"/>
                <a:cs typeface="나눔고딕"/>
              </a:rPr>
              <a:t>ㄷ</a:t>
            </a:r>
            <a:r>
              <a:rPr lang="en-US" altLang="ko-KR" sz="2400" b="1" dirty="0">
                <a:solidFill>
                  <a:srgbClr val="3366FF"/>
                </a:solidFill>
                <a:ea typeface="나눔고딕"/>
                <a:cs typeface="나눔고딕"/>
              </a:rPr>
              <a:t>/</a:t>
            </a:r>
            <a:r>
              <a:rPr lang="en-US" altLang="ko-KR" sz="2400" b="1" dirty="0">
                <a:solidFill>
                  <a:srgbClr val="FF0000"/>
                </a:solidFill>
                <a:ea typeface="나눔고딕"/>
                <a:cs typeface="나눔고딕"/>
              </a:rPr>
              <a:t> </a:t>
            </a:r>
            <a:r>
              <a:rPr lang="en-US" altLang="zh-CN" sz="2400" dirty="0">
                <a:ea typeface="나눔고딕"/>
                <a:cs typeface="나눔고딕"/>
              </a:rPr>
              <a:t>at the end of the stem, and this </a:t>
            </a:r>
            <a:r>
              <a:rPr lang="en-US" altLang="zh-CN" sz="2400" b="1" dirty="0">
                <a:solidFill>
                  <a:srgbClr val="3366FF"/>
                </a:solidFill>
                <a:ea typeface="나눔고딕"/>
                <a:cs typeface="나눔고딕"/>
              </a:rPr>
              <a:t>/</a:t>
            </a:r>
            <a:r>
              <a:rPr lang="ko-KR" altLang="en-US" sz="2400" b="1" dirty="0">
                <a:solidFill>
                  <a:srgbClr val="3366FF"/>
                </a:solidFill>
                <a:ea typeface="나눔고딕"/>
                <a:cs typeface="나눔고딕"/>
              </a:rPr>
              <a:t>ㄷ</a:t>
            </a:r>
            <a:r>
              <a:rPr lang="en-US" altLang="ko-KR" sz="2400" b="1" dirty="0">
                <a:solidFill>
                  <a:srgbClr val="3366FF"/>
                </a:solidFill>
                <a:ea typeface="나눔고딕"/>
                <a:cs typeface="나눔고딕"/>
              </a:rPr>
              <a:t>/  </a:t>
            </a:r>
            <a:r>
              <a:rPr lang="en-US" altLang="zh-CN" sz="2400" dirty="0">
                <a:ea typeface="나눔고딕"/>
                <a:cs typeface="나눔고딕"/>
              </a:rPr>
              <a:t>changes to </a:t>
            </a:r>
            <a:r>
              <a:rPr lang="en-US" altLang="zh-CN" sz="2400" b="1" dirty="0">
                <a:solidFill>
                  <a:srgbClr val="FF6666"/>
                </a:solidFill>
                <a:ea typeface="나눔고딕"/>
                <a:cs typeface="나눔고딕"/>
              </a:rPr>
              <a:t> /</a:t>
            </a:r>
            <a:r>
              <a:rPr lang="ko-KR" altLang="en-US" sz="2400" b="1" dirty="0">
                <a:solidFill>
                  <a:srgbClr val="FF6666"/>
                </a:solidFill>
                <a:ea typeface="나눔고딕"/>
                <a:cs typeface="나눔고딕"/>
              </a:rPr>
              <a:t>ㄹ</a:t>
            </a:r>
            <a:r>
              <a:rPr lang="en-US" altLang="ko-KR" sz="2400" b="1" dirty="0">
                <a:solidFill>
                  <a:srgbClr val="FF6666"/>
                </a:solidFill>
                <a:ea typeface="나눔고딕"/>
                <a:cs typeface="나눔고딕"/>
              </a:rPr>
              <a:t>/ </a:t>
            </a:r>
            <a:r>
              <a:rPr lang="en-US" altLang="zh-CN" sz="2400" dirty="0">
                <a:ea typeface="나눔고딕"/>
                <a:cs typeface="나눔고딕"/>
              </a:rPr>
              <a:t>when followed </a:t>
            </a:r>
            <a:r>
              <a:rPr lang="en-US" altLang="zh-CN" sz="2400" u="sng" dirty="0">
                <a:ea typeface="나눔고딕"/>
                <a:cs typeface="나눔고딕"/>
              </a:rPr>
              <a:t>by a </a:t>
            </a:r>
            <a:r>
              <a:rPr lang="en-US" altLang="zh-CN" sz="2400" u="sng" dirty="0" smtClean="0">
                <a:ea typeface="나눔고딕"/>
                <a:cs typeface="나눔고딕"/>
              </a:rPr>
              <a:t>vowel</a:t>
            </a:r>
            <a:r>
              <a:rPr lang="en-US" altLang="zh-CN" sz="2400" dirty="0" smtClean="0">
                <a:ea typeface="나눔고딕"/>
                <a:cs typeface="나눔고딕"/>
              </a:rPr>
              <a:t>.</a:t>
            </a:r>
            <a:endParaRPr lang="zh-CN" altLang="en-US" sz="2400" dirty="0">
              <a:ea typeface="나눔고딕"/>
              <a:cs typeface="나눔고딕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5856" y="4517703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듣다 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5856" y="5627487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걷다 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604879" y="4674444"/>
            <a:ext cx="729932" cy="2028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92765" y="4517703"/>
            <a:ext cx="1432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듣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597525" y="4674444"/>
            <a:ext cx="729932" cy="2028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93828" y="4517703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들어요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849091" y="4814956"/>
            <a:ext cx="405714" cy="202873"/>
          </a:xfrm>
          <a:prstGeom prst="ellipse">
            <a:avLst/>
          </a:prstGeom>
          <a:noFill/>
          <a:ln w="28575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92765" y="5042569"/>
            <a:ext cx="1769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듣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으세요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597525" y="5169181"/>
            <a:ext cx="729932" cy="2028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93828" y="5040923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들으세요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3846801" y="5361270"/>
            <a:ext cx="405714" cy="202873"/>
          </a:xfrm>
          <a:prstGeom prst="ellipse">
            <a:avLst/>
          </a:prstGeom>
          <a:noFill/>
          <a:ln w="28575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604879" y="5803767"/>
            <a:ext cx="729932" cy="2028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792765" y="5627487"/>
            <a:ext cx="1432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걷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어요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92765" y="6150707"/>
            <a:ext cx="1769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걷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으세요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5597525" y="5803767"/>
            <a:ext cx="729932" cy="2028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618773" y="6318043"/>
            <a:ext cx="729932" cy="2028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593828" y="5618976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걸어요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13955" y="6150707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걸으세요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846801" y="5928296"/>
            <a:ext cx="405714" cy="202873"/>
          </a:xfrm>
          <a:prstGeom prst="ellipse">
            <a:avLst/>
          </a:prstGeom>
          <a:noFill/>
          <a:ln w="28575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44510" y="6451516"/>
            <a:ext cx="405714" cy="202873"/>
          </a:xfrm>
          <a:prstGeom prst="ellipse">
            <a:avLst/>
          </a:prstGeom>
          <a:noFill/>
          <a:ln w="28575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1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2" grpId="0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/>
      <p:bldP spid="20" grpId="0"/>
      <p:bldP spid="21" grpId="0" animBg="1"/>
      <p:bldP spid="22" grpId="0" animBg="1"/>
      <p:bldP spid="23" grpId="0"/>
      <p:bldP spid="24" grpId="0"/>
      <p:bldP spid="25" grpId="0" animBg="1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67714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Irregular verbs in /</a:t>
                      </a:r>
                      <a:r>
                        <a:rPr lang="ko-KR" alt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ㄷ</a:t>
                      </a:r>
                      <a:r>
                        <a:rPr lang="en-US" altLang="ko-KR" sz="2800" b="1" dirty="0" smtClean="0"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77072" y="1627014"/>
            <a:ext cx="8434509" cy="59518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173" y="1680274"/>
            <a:ext cx="8287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ea typeface="나눔고딕"/>
                <a:cs typeface="나눔고딕"/>
              </a:rPr>
              <a:t>Fill in the blanks with appropriate verb forms.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8" name="Picture 7" descr="phathihata 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0"/>
          <a:stretch/>
        </p:blipFill>
        <p:spPr>
          <a:xfrm>
            <a:off x="6232764" y="4152417"/>
            <a:ext cx="2793735" cy="2549276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76107" y="2469174"/>
            <a:ext cx="8335474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>
              <a:spcBef>
                <a:spcPct val="50000"/>
              </a:spcBef>
            </a:pPr>
            <a:r>
              <a:rPr lang="en-US" altLang="ko-KR" sz="2800" dirty="0">
                <a:latin typeface="+mn-lt"/>
                <a:ea typeface="나눔고딕"/>
                <a:cs typeface="나눔고딕"/>
              </a:rPr>
              <a:t>A: </a:t>
            </a:r>
            <a:r>
              <a:rPr lang="en-US" altLang="ko-KR" sz="2800" dirty="0" smtClean="0">
                <a:latin typeface="+mn-lt"/>
                <a:ea typeface="나눔고딕"/>
                <a:cs typeface="나눔고딕"/>
              </a:rPr>
              <a:t>		</a:t>
            </a:r>
            <a:r>
              <a:rPr lang="ko-KR" altLang="en-US" sz="2800" dirty="0" smtClean="0">
                <a:latin typeface="+mn-lt"/>
                <a:ea typeface="나눔고딕"/>
                <a:cs typeface="나눔고딕"/>
              </a:rPr>
              <a:t>아침에 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뭐 하세요</a:t>
            </a:r>
            <a:r>
              <a:rPr lang="en-US" altLang="ko-KR" sz="2800" dirty="0">
                <a:latin typeface="+mn-lt"/>
                <a:ea typeface="나눔고딕"/>
                <a:cs typeface="나눔고딕"/>
              </a:rPr>
              <a:t>?</a:t>
            </a:r>
          </a:p>
          <a:p>
            <a:pPr eaLnBrk="1" latinLnBrk="1" hangingPunct="1">
              <a:spcBef>
                <a:spcPct val="50000"/>
              </a:spcBef>
            </a:pPr>
            <a:r>
              <a:rPr lang="en-US" altLang="ko-KR" sz="2800" dirty="0">
                <a:latin typeface="+mn-lt"/>
                <a:ea typeface="나눔고딕"/>
                <a:cs typeface="나눔고딕"/>
              </a:rPr>
              <a:t>B:  </a:t>
            </a:r>
            <a:r>
              <a:rPr lang="en-US" altLang="ko-KR" sz="2800" dirty="0" smtClean="0">
                <a:latin typeface="+mn-lt"/>
                <a:ea typeface="나눔고딕"/>
                <a:cs typeface="나눔고딕"/>
              </a:rPr>
              <a:t>		</a:t>
            </a:r>
            <a:r>
              <a:rPr lang="ko-KR" altLang="en-US" sz="2800" dirty="0" smtClean="0">
                <a:latin typeface="+mn-lt"/>
                <a:ea typeface="나눔고딕"/>
                <a:cs typeface="나눔고딕"/>
              </a:rPr>
              <a:t>음악을  </a:t>
            </a:r>
            <a:r>
              <a:rPr lang="en-US" altLang="ko-KR" sz="2800" dirty="0">
                <a:latin typeface="+mn-lt"/>
                <a:ea typeface="나눔고딕"/>
                <a:cs typeface="나눔고딕"/>
              </a:rPr>
              <a:t>(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듣다</a:t>
            </a:r>
            <a:r>
              <a:rPr lang="en-US" altLang="ko-KR" sz="2800" dirty="0">
                <a:latin typeface="+mn-lt"/>
                <a:ea typeface="나눔고딕"/>
                <a:cs typeface="나눔고딕"/>
              </a:rPr>
              <a:t>) </a:t>
            </a:r>
            <a:r>
              <a:rPr lang="en-US" altLang="ko-KR" sz="2800" dirty="0" smtClean="0">
                <a:latin typeface="+mn-lt"/>
                <a:ea typeface="나눔고딕"/>
                <a:cs typeface="나눔고딕"/>
              </a:rPr>
              <a:t>______.  </a:t>
            </a:r>
            <a:endParaRPr lang="en-US" altLang="ko-KR" sz="2800" dirty="0">
              <a:latin typeface="+mn-lt"/>
              <a:ea typeface="나눔고딕"/>
              <a:cs typeface="나눔고딕"/>
            </a:endParaRPr>
          </a:p>
          <a:p>
            <a:pPr eaLnBrk="1" latinLnBrk="1" hangingPunct="1">
              <a:spcBef>
                <a:spcPct val="50000"/>
              </a:spcBef>
            </a:pPr>
            <a:r>
              <a:rPr lang="ko-KR" altLang="en-US" sz="2800" dirty="0">
                <a:latin typeface="+mn-lt"/>
                <a:ea typeface="나눔고딕"/>
                <a:cs typeface="나눔고딕"/>
              </a:rPr>
              <a:t>     </a:t>
            </a:r>
            <a:r>
              <a:rPr lang="en-US" altLang="ko-KR" sz="2800" dirty="0" smtClean="0">
                <a:latin typeface="+mn-lt"/>
                <a:ea typeface="나눔고딕"/>
                <a:cs typeface="나눔고딕"/>
              </a:rPr>
              <a:t>		</a:t>
            </a:r>
            <a:r>
              <a:rPr lang="ko-KR" altLang="en-US" sz="2800" dirty="0" smtClean="0">
                <a:latin typeface="+mn-lt"/>
                <a:ea typeface="나눔고딕"/>
                <a:cs typeface="나눔고딕"/>
              </a:rPr>
              <a:t>그리고  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공원에서 </a:t>
            </a:r>
            <a:r>
              <a:rPr lang="en-US" altLang="ko-KR" sz="2800" dirty="0">
                <a:latin typeface="+mn-lt"/>
                <a:ea typeface="나눔고딕"/>
                <a:cs typeface="나눔고딕"/>
              </a:rPr>
              <a:t>(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걷다</a:t>
            </a:r>
            <a:r>
              <a:rPr lang="en-US" altLang="ko-KR" sz="2800" dirty="0">
                <a:latin typeface="+mn-lt"/>
                <a:ea typeface="나눔고딕"/>
                <a:cs typeface="나눔고딕"/>
              </a:rPr>
              <a:t>) </a:t>
            </a:r>
            <a:r>
              <a:rPr lang="en-US" altLang="ko-KR" sz="2800" dirty="0" smtClean="0">
                <a:latin typeface="+mn-lt"/>
                <a:ea typeface="나눔고딕"/>
                <a:cs typeface="나눔고딕"/>
              </a:rPr>
              <a:t>______.</a:t>
            </a:r>
            <a:endParaRPr lang="en-US" altLang="ko-KR" sz="2800" dirty="0">
              <a:latin typeface="+mn-lt"/>
              <a:ea typeface="나눔고딕"/>
              <a:cs typeface="나눔고딕"/>
            </a:endParaRPr>
          </a:p>
          <a:p>
            <a:pPr eaLnBrk="1" latinLnBrk="1" hangingPunct="1">
              <a:spcBef>
                <a:spcPct val="50000"/>
              </a:spcBef>
            </a:pPr>
            <a:r>
              <a:rPr lang="en-US" altLang="ko-KR" sz="2800" dirty="0">
                <a:latin typeface="+mn-lt"/>
                <a:ea typeface="나눔고딕"/>
                <a:cs typeface="나눔고딕"/>
              </a:rPr>
              <a:t>A: </a:t>
            </a:r>
            <a:r>
              <a:rPr lang="en-US" altLang="ko-KR" sz="2800" dirty="0" smtClean="0">
                <a:latin typeface="+mn-lt"/>
                <a:ea typeface="나눔고딕"/>
                <a:cs typeface="나눔고딕"/>
              </a:rPr>
              <a:t>		</a:t>
            </a:r>
            <a:r>
              <a:rPr lang="ko-KR" altLang="en-US" sz="2800" dirty="0" smtClean="0">
                <a:latin typeface="+mn-lt"/>
                <a:ea typeface="나눔고딕"/>
                <a:cs typeface="나눔고딕"/>
              </a:rPr>
              <a:t>한국  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음악도 </a:t>
            </a:r>
            <a:r>
              <a:rPr lang="en-US" altLang="ko-KR" sz="2800" dirty="0">
                <a:latin typeface="+mn-lt"/>
                <a:ea typeface="나눔고딕"/>
                <a:cs typeface="나눔고딕"/>
              </a:rPr>
              <a:t>(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듣다</a:t>
            </a:r>
            <a:r>
              <a:rPr lang="en-US" altLang="ko-KR" sz="2800" dirty="0">
                <a:latin typeface="+mn-lt"/>
                <a:ea typeface="나눔고딕"/>
                <a:cs typeface="나눔고딕"/>
              </a:rPr>
              <a:t>) </a:t>
            </a:r>
            <a:r>
              <a:rPr lang="en-US" altLang="ko-KR" sz="2800" dirty="0" smtClean="0">
                <a:latin typeface="+mn-lt"/>
                <a:ea typeface="나눔고딕"/>
                <a:cs typeface="나눔고딕"/>
              </a:rPr>
              <a:t>________?</a:t>
            </a:r>
            <a:endParaRPr lang="en-US" altLang="ko-KR" sz="2800" dirty="0">
              <a:latin typeface="+mn-lt"/>
              <a:ea typeface="나눔고딕"/>
              <a:cs typeface="나눔고딕"/>
            </a:endParaRPr>
          </a:p>
          <a:p>
            <a:pPr eaLnBrk="1" latinLnBrk="1" hangingPunct="1">
              <a:spcBef>
                <a:spcPct val="50000"/>
              </a:spcBef>
            </a:pPr>
            <a:r>
              <a:rPr lang="en-US" altLang="ko-KR" sz="2800" dirty="0">
                <a:latin typeface="+mn-lt"/>
                <a:ea typeface="나눔고딕"/>
                <a:cs typeface="나눔고딕"/>
              </a:rPr>
              <a:t>B:  </a:t>
            </a:r>
            <a:r>
              <a:rPr lang="en-US" altLang="ko-KR" sz="2800" dirty="0" smtClean="0">
                <a:latin typeface="+mn-lt"/>
                <a:ea typeface="나눔고딕"/>
                <a:cs typeface="나눔고딕"/>
              </a:rPr>
              <a:t>		</a:t>
            </a:r>
            <a:r>
              <a:rPr lang="ko-KR" altLang="en-US" sz="2800" dirty="0" smtClean="0">
                <a:latin typeface="+mn-lt"/>
                <a:ea typeface="나눔고딕"/>
                <a:cs typeface="나눔고딕"/>
              </a:rPr>
              <a:t>네</a:t>
            </a:r>
            <a:r>
              <a:rPr lang="en-US" altLang="ko-KR" sz="2800" dirty="0">
                <a:latin typeface="+mn-lt"/>
                <a:ea typeface="나눔고딕"/>
                <a:cs typeface="나눔고딕"/>
              </a:rPr>
              <a:t>.  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한국 음악을  좋아해요</a:t>
            </a:r>
            <a:r>
              <a:rPr lang="en-US" altLang="ko-KR" sz="2800" dirty="0">
                <a:latin typeface="+mn-lt"/>
                <a:ea typeface="나눔고딕"/>
                <a:cs typeface="나눔고딕"/>
              </a:rPr>
              <a:t>.</a:t>
            </a:r>
            <a:endParaRPr lang="ko-KR" altLang="en-US" sz="2800" dirty="0">
              <a:latin typeface="+mn-lt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75541" y="3126153"/>
            <a:ext cx="130603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들어요</a:t>
            </a:r>
            <a:r>
              <a:rPr lang="en-US" altLang="ko-KR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8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803" y="3727525"/>
            <a:ext cx="1306034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걸어요</a:t>
            </a:r>
            <a:r>
              <a:rPr lang="ko-KR" altLang="ko-KR" sz="2800" b="1" dirty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8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45614" y="4397570"/>
            <a:ext cx="1730455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들으세요</a:t>
            </a:r>
            <a:r>
              <a:rPr lang="ko-KR" altLang="ko-KR" sz="2800" b="1" dirty="0">
                <a:solidFill>
                  <a:srgbClr val="FF6666"/>
                </a:solidFill>
                <a:ea typeface="나눔고딕"/>
                <a:cs typeface="나눔고딕"/>
              </a:rPr>
              <a:t>?</a:t>
            </a:r>
            <a:endParaRPr lang="en-US" sz="2800" b="1" dirty="0">
              <a:solidFill>
                <a:srgbClr val="FF6666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060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076496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497"/>
                <a:gridCol w="4375883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Narration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생일 선물</a:t>
                      </a:r>
                      <a:endParaRPr lang="en-US" sz="24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6144" y="1288039"/>
            <a:ext cx="8204026" cy="39395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 소피아는 이번 토요일이 제 친구 스티브 생일이에요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그래서 오늘 생일 선물을 사러 백화점에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소피아하고 같이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백화점 안에는 커피숍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식당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옷가게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서점이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층에 서점하고 커피숍이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층에는 옷가게가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그리고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3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층에는 식당이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스티브가 책을 아주 좋아해요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그래서 저는 서점에 책을 사러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소피아는 옷가게에 옷을 사러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옷가게 옷이 아주 예뻐요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2646" y="1340634"/>
            <a:ext cx="8773380" cy="3973828"/>
          </a:xfrm>
          <a:prstGeom prst="roundRect">
            <a:avLst/>
          </a:prstGeom>
          <a:noFill/>
          <a:ln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2646" y="5464098"/>
            <a:ext cx="8773380" cy="1213963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2150" y="5540921"/>
            <a:ext cx="8773381" cy="98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540"/>
              </a:lnSpc>
              <a:buAutoNum type="arabicParenBoth"/>
            </a:pPr>
            <a:r>
              <a:rPr lang="ko-KR" altLang="en-US" sz="2400" dirty="0" smtClean="0">
                <a:ea typeface="나눔고딕"/>
                <a:cs typeface="나눔고딕"/>
              </a:rPr>
              <a:t>스티브 생일은 언제예요</a:t>
            </a:r>
            <a:r>
              <a:rPr lang="en-US" altLang="ko-KR" sz="2400" dirty="0" smtClean="0">
                <a:ea typeface="나눔고딕"/>
                <a:cs typeface="나눔고딕"/>
              </a:rPr>
              <a:t>?		(2)</a:t>
            </a:r>
            <a:r>
              <a:rPr lang="ko-KR" altLang="en-US" sz="2400" dirty="0" smtClean="0">
                <a:ea typeface="나눔고딕"/>
                <a:cs typeface="나눔고딕"/>
              </a:rPr>
              <a:t> 생일 선물을 사러 어디에 가요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ts val="3540"/>
              </a:lnSpc>
            </a:pPr>
            <a:r>
              <a:rPr lang="ko-KR" altLang="ko-KR" sz="2400" dirty="0" smtClean="0">
                <a:ea typeface="나눔고딕"/>
                <a:cs typeface="나눔고딕"/>
              </a:rPr>
              <a:t>(</a:t>
            </a:r>
            <a:r>
              <a:rPr lang="en-US" altLang="ko-KR" sz="2400" dirty="0" smtClean="0">
                <a:ea typeface="나눔고딕"/>
                <a:cs typeface="나눔고딕"/>
              </a:rPr>
              <a:t>3)</a:t>
            </a:r>
            <a:r>
              <a:rPr lang="ko-KR" altLang="en-US" sz="2400" dirty="0" smtClean="0">
                <a:ea typeface="나눔고딕"/>
                <a:cs typeface="나눔고딕"/>
              </a:rPr>
              <a:t>  식당은 어디 있어요</a:t>
            </a:r>
            <a:r>
              <a:rPr lang="en-US" altLang="ko-KR" sz="2400" dirty="0" smtClean="0">
                <a:ea typeface="나눔고딕"/>
                <a:cs typeface="나눔고딕"/>
              </a:rPr>
              <a:t>?			(4)</a:t>
            </a:r>
            <a:r>
              <a:rPr lang="ko-KR" altLang="en-US" sz="2400" dirty="0" smtClean="0">
                <a:ea typeface="나눔고딕"/>
                <a:cs typeface="나눔고딕"/>
              </a:rPr>
              <a:t> 소피아는 왜 옷가게에 가요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  <a:endParaRPr lang="en-US" sz="24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6137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8680784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서점에서 친구를 만나요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2" descr="BL5_CO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98" y="2506983"/>
            <a:ext cx="4313209" cy="24628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746" y="1388646"/>
            <a:ext cx="8817589" cy="5172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안녕하세요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어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제니 씨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오래간만이에요</a:t>
            </a:r>
            <a:r>
              <a:rPr lang="ko-KR" altLang="ko-KR" sz="2400" b="1" dirty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오래간만이에요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그런데 어디 가세요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커피숍에 가요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제니 씨는 어디 가세요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저는 서점에 가요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친구가 학교 앞 서점에서 일을 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그래요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그럼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내일 학교에서 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안녕히 가세요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2" name="L5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81" y="676211"/>
            <a:ext cx="625260" cy="5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9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880367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24201" y="1680274"/>
            <a:ext cx="82873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CC66FF"/>
                </a:solidFill>
                <a:ea typeface="나눔고딕"/>
                <a:cs typeface="나눔고딕"/>
              </a:rPr>
              <a:t>오래간만이에요</a:t>
            </a:r>
            <a:r>
              <a:rPr lang="en-US" altLang="ko-KR" sz="2800" b="1" dirty="0" smtClean="0">
                <a:solidFill>
                  <a:srgbClr val="CC66FF"/>
                </a:solidFill>
                <a:ea typeface="나눔고딕"/>
                <a:cs typeface="나눔고딕"/>
              </a:rPr>
              <a:t>/</a:t>
            </a:r>
            <a:r>
              <a:rPr lang="ko-KR" altLang="en-US" sz="2800" b="1" dirty="0" smtClean="0">
                <a:solidFill>
                  <a:srgbClr val="CC66FF"/>
                </a:solidFill>
                <a:ea typeface="나눔고딕"/>
                <a:cs typeface="나눔고딕"/>
              </a:rPr>
              <a:t>오랜만이에요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is an expression used when two people meet after a long while.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072" y="1570992"/>
            <a:ext cx="8434509" cy="114740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2" name="Picture 1" descr="ins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241" y="3502260"/>
            <a:ext cx="3668058" cy="3337065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6088219" y="4268371"/>
            <a:ext cx="2723362" cy="1763308"/>
          </a:xfrm>
          <a:prstGeom prst="wedgeRoundRectCallout">
            <a:avLst>
              <a:gd name="adj1" fmla="val -71187"/>
              <a:gd name="adj2" fmla="val -31386"/>
              <a:gd name="adj3" fmla="val 16667"/>
            </a:avLst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8905" y="3061823"/>
            <a:ext cx="265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오래간만이에요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24201" y="2998064"/>
            <a:ext cx="2730833" cy="662026"/>
          </a:xfrm>
          <a:prstGeom prst="wedgeRoundRectCallout">
            <a:avLst>
              <a:gd name="adj1" fmla="val 33158"/>
              <a:gd name="adj2" fmla="val 85227"/>
              <a:gd name="adj3" fmla="val 16667"/>
            </a:avLst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06895" y="4766334"/>
            <a:ext cx="26840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It’s been a long while.</a:t>
            </a:r>
          </a:p>
          <a:p>
            <a:pPr algn="ctr"/>
            <a:r>
              <a:rPr lang="en-US" sz="2200" dirty="0" smtClean="0">
                <a:solidFill>
                  <a:srgbClr val="CC66FF"/>
                </a:solidFill>
              </a:rPr>
              <a:t>or</a:t>
            </a:r>
          </a:p>
          <a:p>
            <a:pPr algn="ctr"/>
            <a:r>
              <a:rPr lang="en-US" sz="2200" dirty="0" smtClean="0"/>
              <a:t>Long time no see.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5886299" y="3001073"/>
            <a:ext cx="2730833" cy="662026"/>
          </a:xfrm>
          <a:prstGeom prst="wedgeRoundRectCallout">
            <a:avLst>
              <a:gd name="adj1" fmla="val -68056"/>
              <a:gd name="adj2" fmla="val 45737"/>
              <a:gd name="adj3" fmla="val 16667"/>
            </a:avLst>
          </a:prstGeom>
          <a:noFill/>
          <a:ln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25674" y="3075196"/>
            <a:ext cx="2318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오랜만이에요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04515" y="4332351"/>
            <a:ext cx="154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6666"/>
                </a:solidFill>
              </a:rPr>
              <a:t>In English?</a:t>
            </a:r>
            <a:endParaRPr lang="en-US" sz="2400" b="1" dirty="0">
              <a:solidFill>
                <a:srgbClr val="FF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74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9816442"/>
              </p:ext>
            </p:extLst>
          </p:nvPr>
        </p:nvGraphicFramePr>
        <p:xfrm>
          <a:off x="1000501" y="701687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99322" y="1626634"/>
            <a:ext cx="1460552" cy="576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60"/>
              </a:lnSpc>
            </a:pPr>
            <a:r>
              <a:rPr lang="ko-KR" altLang="en-US" sz="2800" b="1" dirty="0" smtClean="0">
                <a:solidFill>
                  <a:srgbClr val="CC66FF"/>
                </a:solidFill>
                <a:ea typeface="나눔고딕"/>
                <a:cs typeface="나눔고딕"/>
              </a:rPr>
              <a:t>그런데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77072" y="1570991"/>
            <a:ext cx="8434509" cy="192103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3099" y="2638207"/>
            <a:ext cx="8157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/>
              <a:t>(2)</a:t>
            </a:r>
            <a:r>
              <a:rPr lang="ko-KR" altLang="en-US" sz="2400" dirty="0" smtClean="0"/>
              <a:t> </a:t>
            </a:r>
            <a:r>
              <a:rPr lang="en-US" altLang="ko-KR" sz="2400" dirty="0">
                <a:cs typeface="Times New Roman" charset="0"/>
              </a:rPr>
              <a:t>can also be used when the speaker shifts from one topic to </a:t>
            </a:r>
            <a:r>
              <a:rPr lang="en-US" altLang="ko-KR" sz="2400" dirty="0" smtClean="0">
                <a:cs typeface="Times New Roman" charset="0"/>
              </a:rPr>
              <a:t>another. 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95897" y="2221962"/>
            <a:ext cx="3966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ea typeface="나눔고딕"/>
                <a:cs typeface="나눔고딕"/>
              </a:rPr>
              <a:t>(1)</a:t>
            </a:r>
            <a:r>
              <a:rPr lang="ko-KR" altLang="en-US" sz="2400" dirty="0">
                <a:ea typeface="나눔고딕"/>
                <a:cs typeface="나눔고딕"/>
              </a:rPr>
              <a:t> </a:t>
            </a:r>
            <a:r>
              <a:rPr lang="en-US" altLang="ko-KR" sz="2400" dirty="0">
                <a:cs typeface="Times New Roman" charset="0"/>
              </a:rPr>
              <a:t>conjunction ‘but, however</a:t>
            </a:r>
            <a:r>
              <a:rPr lang="en-US" altLang="ko-KR" sz="2400" dirty="0" smtClean="0">
                <a:cs typeface="Times New Roman" charset="0"/>
              </a:rPr>
              <a:t>’</a:t>
            </a:r>
            <a:endParaRPr lang="en-US" altLang="ko-KR" sz="2400" dirty="0">
              <a:cs typeface="Times New Roman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77072" y="3683961"/>
            <a:ext cx="5542443" cy="2376790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9128" y="3739983"/>
            <a:ext cx="5382340" cy="22087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     제니 씨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뭐 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4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     아침 먹어요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4180"/>
              </a:lnSpc>
            </a:pP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            그런데</a:t>
            </a:r>
            <a:r>
              <a:rPr lang="ko-KR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스티브는 어디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41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     도서관에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680797" y="4873895"/>
            <a:ext cx="1064504" cy="597565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7" idx="7"/>
          </p:cNvCxnSpPr>
          <p:nvPr/>
        </p:nvCxnSpPr>
        <p:spPr>
          <a:xfrm flipV="1">
            <a:off x="2589408" y="4201633"/>
            <a:ext cx="3629539" cy="759773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64882" y="3933452"/>
            <a:ext cx="195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‘by the way’</a:t>
            </a:r>
            <a:endParaRPr lang="en-US" sz="2800" dirty="0"/>
          </a:p>
        </p:txBody>
      </p:sp>
      <p:sp>
        <p:nvSpPr>
          <p:cNvPr id="23" name="Rounded Rectangle 22"/>
          <p:cNvSpPr/>
          <p:nvPr/>
        </p:nvSpPr>
        <p:spPr>
          <a:xfrm>
            <a:off x="6218947" y="3902849"/>
            <a:ext cx="2371791" cy="616242"/>
          </a:xfrm>
          <a:prstGeom prst="roundRect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994219" y="5023667"/>
            <a:ext cx="2940113" cy="92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514350" indent="-5143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lnSpc>
                <a:spcPts val="328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+mn-lt"/>
                <a:ea typeface="나눔고딕"/>
                <a:cs typeface="나눔고딕"/>
              </a:rPr>
              <a:t>그런데  </a:t>
            </a:r>
            <a:r>
              <a:rPr lang="en-US" altLang="ko-KR" sz="2400" dirty="0" smtClean="0">
                <a:solidFill>
                  <a:srgbClr val="000000"/>
                </a:solidFill>
                <a:latin typeface="+mn-lt"/>
                <a:ea typeface="나눔고딕"/>
                <a:cs typeface="나눔고딕"/>
                <a:sym typeface="Wingdings" charset="0"/>
              </a:rPr>
              <a:t>  </a:t>
            </a:r>
            <a:r>
              <a:rPr lang="ko-KR" altLang="en-US" sz="2400" b="1" dirty="0" smtClean="0">
                <a:solidFill>
                  <a:srgbClr val="FF0080"/>
                </a:solidFill>
                <a:latin typeface="+mn-lt"/>
                <a:ea typeface="나눔고딕"/>
                <a:cs typeface="나눔고딕"/>
                <a:sym typeface="Wingdings" charset="0"/>
              </a:rPr>
              <a:t>근데</a:t>
            </a:r>
            <a:r>
              <a:rPr lang="en-US" altLang="ko-KR" sz="2400" dirty="0" smtClean="0">
                <a:solidFill>
                  <a:srgbClr val="000000"/>
                </a:solidFill>
                <a:latin typeface="+mn-lt"/>
                <a:ea typeface="나눔고딕"/>
                <a:cs typeface="나눔고딕"/>
                <a:sym typeface="Wingdings" charset="0"/>
              </a:rPr>
              <a:t> </a:t>
            </a:r>
          </a:p>
          <a:p>
            <a:pPr algn="ctr" eaLnBrk="1" latinLnBrk="1" hangingPunct="1">
              <a:lnSpc>
                <a:spcPts val="3280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+mn-lt"/>
                <a:ea typeface="나눔고딕"/>
                <a:cs typeface="나눔고딕"/>
                <a:sym typeface="Wingdings" charset="0"/>
              </a:rPr>
              <a:t>in</a:t>
            </a:r>
            <a:r>
              <a:rPr lang="ko-KR" altLang="en-US" sz="2400" dirty="0" smtClean="0">
                <a:solidFill>
                  <a:srgbClr val="000000"/>
                </a:solidFill>
                <a:latin typeface="+mn-lt"/>
                <a:ea typeface="나눔고딕"/>
                <a:cs typeface="나눔고딕"/>
                <a:sym typeface="Wingdings" charset="0"/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  <a:latin typeface="+mn-lt"/>
                <a:ea typeface="나눔고딕"/>
                <a:cs typeface="나눔고딕"/>
                <a:sym typeface="Wingdings" charset="0"/>
              </a:rPr>
              <a:t>colloquial speech.</a:t>
            </a:r>
            <a:endParaRPr lang="en-US" altLang="ko-KR" sz="2400" dirty="0">
              <a:solidFill>
                <a:srgbClr val="000000"/>
              </a:solidFill>
              <a:latin typeface="+mn-lt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25831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 animBg="1"/>
      <p:bldP spid="15" grpId="0"/>
      <p:bldP spid="17" grpId="0" animBg="1"/>
      <p:bldP spid="22" grpId="0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700405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locative particles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에</a:t>
                      </a:r>
                      <a:r>
                        <a:rPr lang="ko-KR" altLang="en-US" sz="3000" b="1" dirty="0" smtClean="0"/>
                        <a:t> </a:t>
                      </a:r>
                      <a:r>
                        <a:rPr lang="en-US" altLang="ko-KR" sz="3000" b="1" dirty="0" smtClean="0"/>
                        <a:t>and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에서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47140" y="1541744"/>
            <a:ext cx="8273528" cy="105393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588" y="1624631"/>
            <a:ext cx="8085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Recall from G2.2 that the locative particle 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is used to indicate where an entity exists.</a:t>
            </a:r>
            <a:endParaRPr lang="en-US" sz="2400" dirty="0"/>
          </a:p>
        </p:txBody>
      </p:sp>
      <p:pic>
        <p:nvPicPr>
          <p:cNvPr id="3" name="Picture 2" descr="desk-161474_128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88" y="3152219"/>
            <a:ext cx="4018070" cy="2618024"/>
          </a:xfrm>
          <a:prstGeom prst="rect">
            <a:avLst/>
          </a:prstGeom>
        </p:spPr>
      </p:pic>
      <p:pic>
        <p:nvPicPr>
          <p:cNvPr id="12" name="Picture 11" descr="Farmeral-book-icon-3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7710">
            <a:off x="1862996" y="2969257"/>
            <a:ext cx="1816086" cy="9080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87872" y="3869099"/>
            <a:ext cx="3632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책이 책상 위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8452" y="5813811"/>
            <a:ext cx="8602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 this case, the particle 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en-US" altLang="ko-KR" sz="2400" dirty="0" smtClean="0"/>
              <a:t> indicates a static location and the simple existence of an entity.</a:t>
            </a:r>
            <a:endParaRPr lang="en-US" sz="24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5087872" y="4696486"/>
            <a:ext cx="2961276" cy="830997"/>
          </a:xfrm>
          <a:prstGeom prst="wedgeRoundRectCallout">
            <a:avLst>
              <a:gd name="adj1" fmla="val 21525"/>
              <a:gd name="adj2" fmla="val -78792"/>
              <a:gd name="adj3" fmla="val 16667"/>
            </a:avLst>
          </a:prstGeom>
          <a:solidFill>
            <a:srgbClr val="FFFFFF"/>
          </a:solidFill>
          <a:ln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78307" y="4677812"/>
            <a:ext cx="2951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0080"/>
                </a:solidFill>
              </a:rPr>
              <a:t>in, on, at </a:t>
            </a:r>
            <a:endParaRPr lang="en-US" altLang="ko-KR" sz="2400" dirty="0" smtClean="0">
              <a:solidFill>
                <a:srgbClr val="FF0080"/>
              </a:solidFill>
            </a:endParaRPr>
          </a:p>
          <a:p>
            <a:pPr algn="ctr"/>
            <a:r>
              <a:rPr lang="en-US" altLang="ko-KR" sz="2400" dirty="0" smtClean="0">
                <a:solidFill>
                  <a:srgbClr val="FF0080"/>
                </a:solidFill>
              </a:rPr>
              <a:t>(</a:t>
            </a:r>
            <a:r>
              <a:rPr lang="en-US" altLang="ko-KR" sz="2400" dirty="0">
                <a:solidFill>
                  <a:srgbClr val="FF0080"/>
                </a:solidFill>
              </a:rPr>
              <a:t>location of existence</a:t>
            </a:r>
            <a:r>
              <a:rPr lang="en-US" altLang="ko-KR" sz="2400" dirty="0" smtClean="0">
                <a:solidFill>
                  <a:srgbClr val="FF0080"/>
                </a:solidFill>
              </a:rPr>
              <a:t>)</a:t>
            </a:r>
            <a:endParaRPr lang="en-US" altLang="ko-KR" sz="2400" dirty="0">
              <a:solidFill>
                <a:srgbClr val="FF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97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910396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locative particles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에</a:t>
                      </a:r>
                      <a:r>
                        <a:rPr lang="ko-KR" altLang="en-US" sz="3000" b="1" dirty="0" smtClean="0"/>
                        <a:t> </a:t>
                      </a:r>
                      <a:r>
                        <a:rPr lang="en-US" altLang="ko-KR" sz="3000" b="1" dirty="0" smtClean="0"/>
                        <a:t>and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에서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47140" y="1541743"/>
            <a:ext cx="8273528" cy="128321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588" y="1587283"/>
            <a:ext cx="80857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particle 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is also used to indicate destination or goal, typically for directional verbs such as </a:t>
            </a: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가다</a:t>
            </a:r>
            <a:r>
              <a:rPr lang="ko-KR" altLang="en-US" sz="2400" dirty="0" smtClean="0">
                <a:solidFill>
                  <a:srgbClr val="0080FF"/>
                </a:solidFill>
              </a:rPr>
              <a:t> </a:t>
            </a:r>
            <a:r>
              <a:rPr lang="en-US" altLang="ko-KR" sz="2400" dirty="0" smtClean="0">
                <a:solidFill>
                  <a:srgbClr val="0080FF"/>
                </a:solidFill>
              </a:rPr>
              <a:t>‘to go’</a:t>
            </a:r>
            <a:r>
              <a:rPr lang="ko-KR" altLang="en-US" sz="2400" dirty="0" smtClean="0">
                <a:solidFill>
                  <a:srgbClr val="0080FF"/>
                </a:solidFill>
              </a:rPr>
              <a:t> </a:t>
            </a:r>
            <a:r>
              <a:rPr lang="en-US" altLang="ko-KR" sz="2400" dirty="0" smtClean="0"/>
              <a:t>and </a:t>
            </a: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오다</a:t>
            </a:r>
            <a:r>
              <a:rPr lang="en-US" altLang="ko-KR" sz="2400" dirty="0" smtClean="0">
                <a:solidFill>
                  <a:srgbClr val="0080FF"/>
                </a:solidFill>
              </a:rPr>
              <a:t> ‘to come’. </a:t>
            </a:r>
            <a:endParaRPr lang="en-US" sz="2400" dirty="0">
              <a:solidFill>
                <a:srgbClr val="0080FF"/>
              </a:solidFill>
            </a:endParaRPr>
          </a:p>
        </p:txBody>
      </p:sp>
      <p:pic>
        <p:nvPicPr>
          <p:cNvPr id="5" name="Picture 4" descr="ka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40" y="3326760"/>
            <a:ext cx="4653575" cy="29103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11198" y="3869099"/>
            <a:ext cx="2483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   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학교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438602" y="4696486"/>
            <a:ext cx="2454217" cy="830997"/>
          </a:xfrm>
          <a:prstGeom prst="wedgeRoundRectCallout">
            <a:avLst>
              <a:gd name="adj1" fmla="val 21525"/>
              <a:gd name="adj2" fmla="val -78792"/>
              <a:gd name="adj3" fmla="val 16667"/>
            </a:avLst>
          </a:prstGeom>
          <a:solidFill>
            <a:srgbClr val="FFFFFF"/>
          </a:solidFill>
          <a:ln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38602" y="4659138"/>
            <a:ext cx="2454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F0080"/>
                </a:solidFill>
              </a:rPr>
              <a:t>to </a:t>
            </a:r>
          </a:p>
          <a:p>
            <a:pPr algn="ctr"/>
            <a:r>
              <a:rPr lang="en-US" altLang="ko-KR" sz="2400" dirty="0" smtClean="0">
                <a:solidFill>
                  <a:srgbClr val="FF0080"/>
                </a:solidFill>
              </a:rPr>
              <a:t>(destination, goal)</a:t>
            </a:r>
            <a:endParaRPr lang="en-US" altLang="ko-KR" sz="2400" dirty="0">
              <a:solidFill>
                <a:srgbClr val="FF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4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910396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G5.1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locative particles 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에</a:t>
                      </a:r>
                      <a:r>
                        <a:rPr lang="ko-KR" altLang="en-US" sz="3000" b="1" dirty="0" smtClean="0"/>
                        <a:t> </a:t>
                      </a:r>
                      <a:r>
                        <a:rPr lang="en-US" altLang="ko-KR" sz="3000" b="1" dirty="0" smtClean="0"/>
                        <a:t>and</a:t>
                      </a:r>
                      <a:r>
                        <a:rPr lang="en-US" altLang="ko-KR" sz="3000" b="1" baseline="0" dirty="0" smtClean="0"/>
                        <a:t> 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에서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47140" y="1541743"/>
            <a:ext cx="8273528" cy="128321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1588" y="1587283"/>
            <a:ext cx="80857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is used to indicate the location of activity. It refers to a dynamic location because the action or activity takes place in that location.</a:t>
            </a:r>
            <a:endParaRPr lang="en-US" sz="2400" dirty="0"/>
          </a:p>
        </p:txBody>
      </p:sp>
      <p:pic>
        <p:nvPicPr>
          <p:cNvPr id="5" name="Picture 4" descr="kongpwu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21" y="3033709"/>
            <a:ext cx="3567850" cy="36383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70800" y="3869099"/>
            <a:ext cx="3431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도서관</a:t>
            </a:r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에서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4672906" y="4696486"/>
            <a:ext cx="2454217" cy="830997"/>
          </a:xfrm>
          <a:prstGeom prst="wedgeRoundRectCallout">
            <a:avLst>
              <a:gd name="adj1" fmla="val 21525"/>
              <a:gd name="adj2" fmla="val -78792"/>
              <a:gd name="adj3" fmla="val 16667"/>
            </a:avLst>
          </a:prstGeom>
          <a:solidFill>
            <a:srgbClr val="FFFFFF"/>
          </a:solidFill>
          <a:ln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648186" y="4659138"/>
            <a:ext cx="2503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F0080"/>
                </a:solidFill>
              </a:rPr>
              <a:t>in, at</a:t>
            </a:r>
          </a:p>
          <a:p>
            <a:pPr algn="ctr"/>
            <a:r>
              <a:rPr lang="en-US" altLang="ko-KR" sz="2400" dirty="0" smtClean="0">
                <a:solidFill>
                  <a:srgbClr val="FF0080"/>
                </a:solidFill>
              </a:rPr>
              <a:t>(dynamic location)</a:t>
            </a:r>
            <a:endParaRPr lang="en-US" altLang="ko-KR" sz="2400" dirty="0">
              <a:solidFill>
                <a:srgbClr val="FF008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6276872" y="3089731"/>
            <a:ext cx="1716694" cy="546942"/>
          </a:xfrm>
          <a:prstGeom prst="wedgeRoundRectCallout">
            <a:avLst>
              <a:gd name="adj1" fmla="val 22286"/>
              <a:gd name="adj2" fmla="val 89746"/>
              <a:gd name="adj3" fmla="val 16667"/>
            </a:avLst>
          </a:prstGeom>
          <a:noFill/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32900" y="3116938"/>
            <a:ext cx="158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ea typeface="나눔고딕"/>
                <a:cs typeface="나눔고딕"/>
              </a:rPr>
              <a:t>action verb</a:t>
            </a:r>
            <a:endParaRPr lang="en-US" sz="24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67894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7" grpId="0"/>
      <p:bldP spid="18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1404</Words>
  <Application>Microsoft Office PowerPoint</Application>
  <PresentationFormat>화면 슬라이드 쇼(4:3)</PresentationFormat>
  <Paragraphs>398</Paragraphs>
  <Slides>38</Slides>
  <Notes>16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Theme</vt:lpstr>
      <vt:lpstr>PowerPoint 프레젠테이션</vt:lpstr>
      <vt:lpstr>5과  서점에서 [At the Bookstore]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4과  집 [At Home]</dc:title>
  <dc:creator>Jee Hyun Lee</dc:creator>
  <cp:lastModifiedBy>Windows User</cp:lastModifiedBy>
  <cp:revision>75</cp:revision>
  <dcterms:created xsi:type="dcterms:W3CDTF">2016-08-07T19:30:11Z</dcterms:created>
  <dcterms:modified xsi:type="dcterms:W3CDTF">2018-10-10T18:35:11Z</dcterms:modified>
</cp:coreProperties>
</file>